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2" r:id="rId2"/>
  </p:sldIdLst>
  <p:sldSz cx="6858000" cy="9398000"/>
  <p:notesSz cx="6797675" cy="99266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6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86E6"/>
    <a:srgbClr val="E3DDF3"/>
    <a:srgbClr val="B8AAE0"/>
    <a:srgbClr val="9884D2"/>
    <a:srgbClr val="DDC561"/>
    <a:srgbClr val="D6B93E"/>
    <a:srgbClr val="C4A72A"/>
    <a:srgbClr val="E498E8"/>
    <a:srgbClr val="E1CC75"/>
    <a:srgbClr val="8474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4615" autoAdjust="0"/>
    <p:restoredTop sz="86458" autoAdjust="0"/>
  </p:normalViewPr>
  <p:slideViewPr>
    <p:cSldViewPr snapToGrid="0" snapToObjects="1">
      <p:cViewPr>
        <p:scale>
          <a:sx n="130" d="100"/>
          <a:sy n="130" d="100"/>
        </p:scale>
        <p:origin x="994" y="-1790"/>
      </p:cViewPr>
      <p:guideLst>
        <p:guide orient="horz" pos="296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165"/>
      <c:rotY val="20"/>
      <c:depthPercent val="1000"/>
      <c:rAngAx val="1"/>
    </c:view3D>
    <c:floor>
      <c:thickness val="0"/>
      <c:spPr>
        <a:noFill/>
        <a:ln w="25400">
          <a:noFill/>
        </a:ln>
        <a:effectLst/>
      </c:spPr>
    </c:floor>
    <c:sideWall>
      <c:thickness val="0"/>
      <c:spPr>
        <a:ln w="25400">
          <a:noFill/>
        </a:ln>
        <a:effectLst/>
      </c:spPr>
    </c:sideWall>
    <c:backWall>
      <c:thickness val="0"/>
      <c:spPr>
        <a:noFill/>
        <a:effectLst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0.99208722139562056"/>
        </c:manualLayout>
      </c:layout>
      <c:area3DChart>
        <c:grouping val="stacked"/>
        <c:varyColors val="0"/>
        <c:ser>
          <c:idx val="0"/>
          <c:order val="0"/>
          <c:tx>
            <c:strRef>
              <c:f>概況圖!$L$55</c:f>
              <c:strCache>
                <c:ptCount val="1"/>
                <c:pt idx="0">
                  <c:v>歲出方塊十</c:v>
                </c:pt>
              </c:strCache>
            </c:strRef>
          </c:tx>
          <c:spPr>
            <a:gradFill flip="none" rotWithShape="1">
              <a:gsLst>
                <a:gs pos="0">
                  <a:srgbClr val="00A25D"/>
                </a:gs>
                <a:gs pos="100000">
                  <a:srgbClr val="006037"/>
                </a:gs>
              </a:gsLst>
              <a:lin ang="2700000" scaled="1"/>
              <a:tileRect/>
            </a:gradFill>
            <a:ln w="25400">
              <a:noFill/>
            </a:ln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概況圖!$L$56:$L$77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00-4B1A-9E49-AE10D7E962C3}"/>
            </c:ext>
          </c:extLst>
        </c:ser>
        <c:ser>
          <c:idx val="1"/>
          <c:order val="1"/>
          <c:tx>
            <c:strRef>
              <c:f>概況圖!$K$55</c:f>
              <c:strCache>
                <c:ptCount val="1"/>
                <c:pt idx="0">
                  <c:v>歲出方塊九</c:v>
                </c:pt>
              </c:strCache>
            </c:strRef>
          </c:tx>
          <c:spPr>
            <a:gradFill flip="none" rotWithShape="1">
              <a:gsLst>
                <a:gs pos="0">
                  <a:srgbClr val="00DA7D"/>
                </a:gs>
                <a:gs pos="100000">
                  <a:srgbClr val="009957"/>
                </a:gs>
              </a:gsLst>
              <a:lin ang="2700000" scaled="1"/>
              <a:tileRect/>
            </a:gradFill>
            <a:ln>
              <a:noFill/>
            </a:ln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概況圖!$K$56:$K$77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00-4B1A-9E49-AE10D7E962C3}"/>
            </c:ext>
          </c:extLst>
        </c:ser>
        <c:ser>
          <c:idx val="2"/>
          <c:order val="2"/>
          <c:tx>
            <c:strRef>
              <c:f>概況圖!$J$55</c:f>
              <c:strCache>
                <c:ptCount val="1"/>
                <c:pt idx="0">
                  <c:v>歲出方塊八</c:v>
                </c:pt>
              </c:strCache>
            </c:strRef>
          </c:tx>
          <c:spPr>
            <a:gradFill flip="none" rotWithShape="1">
              <a:gsLst>
                <a:gs pos="0">
                  <a:srgbClr val="29FFA3"/>
                </a:gs>
                <a:gs pos="100000">
                  <a:srgbClr val="00CC74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概況圖!$J$56:$J$77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24.288000461578349</c:v>
                </c:pt>
                <c:pt idx="4">
                  <c:v>24.288000965118407</c:v>
                </c:pt>
                <c:pt idx="5">
                  <c:v>24.288000965118407</c:v>
                </c:pt>
                <c:pt idx="6">
                  <c:v>24.288000965118407</c:v>
                </c:pt>
                <c:pt idx="7">
                  <c:v>24.288000965118407</c:v>
                </c:pt>
                <c:pt idx="8">
                  <c:v>24.288000965118407</c:v>
                </c:pt>
                <c:pt idx="9">
                  <c:v>24.288000965118407</c:v>
                </c:pt>
                <c:pt idx="10">
                  <c:v>24.288000965118407</c:v>
                </c:pt>
                <c:pt idx="11">
                  <c:v>24.288000965118407</c:v>
                </c:pt>
                <c:pt idx="12">
                  <c:v>24.288000965118407</c:v>
                </c:pt>
                <c:pt idx="13">
                  <c:v>24.288000965118407</c:v>
                </c:pt>
                <c:pt idx="14">
                  <c:v>24.288000965118407</c:v>
                </c:pt>
                <c:pt idx="15">
                  <c:v>24.288000965118407</c:v>
                </c:pt>
                <c:pt idx="16">
                  <c:v>24.288000965118407</c:v>
                </c:pt>
                <c:pt idx="17">
                  <c:v>24.288000965118407</c:v>
                </c:pt>
                <c:pt idx="18">
                  <c:v>24.288000965118407</c:v>
                </c:pt>
                <c:pt idx="19">
                  <c:v>24.288000965118407</c:v>
                </c:pt>
                <c:pt idx="20">
                  <c:v>24.288000965118407</c:v>
                </c:pt>
                <c:pt idx="21">
                  <c:v>24.288000965118407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00-4B1A-9E49-AE10D7E962C3}"/>
            </c:ext>
          </c:extLst>
        </c:ser>
        <c:ser>
          <c:idx val="3"/>
          <c:order val="3"/>
          <c:tx>
            <c:strRef>
              <c:f>概況圖!$I$55</c:f>
              <c:strCache>
                <c:ptCount val="1"/>
                <c:pt idx="0">
                  <c:v>歲出方塊七</c:v>
                </c:pt>
              </c:strCache>
            </c:strRef>
          </c:tx>
          <c:spPr>
            <a:gradFill flip="none" rotWithShape="1">
              <a:gsLst>
                <a:gs pos="0">
                  <a:srgbClr val="69FFBF"/>
                </a:gs>
                <a:gs pos="100000">
                  <a:srgbClr val="00FF92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概況圖!$I$56:$I$77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19.336350768357512</c:v>
                </c:pt>
                <c:pt idx="5">
                  <c:v>19.336350768357512</c:v>
                </c:pt>
                <c:pt idx="6">
                  <c:v>19.336350768357512</c:v>
                </c:pt>
                <c:pt idx="7">
                  <c:v>19.336350768357512</c:v>
                </c:pt>
                <c:pt idx="8">
                  <c:v>19.336350768357512</c:v>
                </c:pt>
                <c:pt idx="9">
                  <c:v>19.336350768357512</c:v>
                </c:pt>
                <c:pt idx="10">
                  <c:v>19.336350768357512</c:v>
                </c:pt>
                <c:pt idx="11">
                  <c:v>19.336350768357512</c:v>
                </c:pt>
                <c:pt idx="12">
                  <c:v>19.336350768357512</c:v>
                </c:pt>
                <c:pt idx="13">
                  <c:v>19.336350768357512</c:v>
                </c:pt>
                <c:pt idx="14">
                  <c:v>19.336350768357512</c:v>
                </c:pt>
                <c:pt idx="15">
                  <c:v>19.336350768357512</c:v>
                </c:pt>
                <c:pt idx="16">
                  <c:v>19.336350768357512</c:v>
                </c:pt>
                <c:pt idx="17">
                  <c:v>19.336350768357512</c:v>
                </c:pt>
                <c:pt idx="18">
                  <c:v>19.336350768357512</c:v>
                </c:pt>
                <c:pt idx="19">
                  <c:v>19.336350768357512</c:v>
                </c:pt>
                <c:pt idx="20">
                  <c:v>19.336350768357512</c:v>
                </c:pt>
                <c:pt idx="21">
                  <c:v>19.336350768357512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800-4B1A-9E49-AE10D7E962C3}"/>
            </c:ext>
          </c:extLst>
        </c:ser>
        <c:ser>
          <c:idx val="4"/>
          <c:order val="4"/>
          <c:tx>
            <c:strRef>
              <c:f>概況圖!$H$55</c:f>
              <c:strCache>
                <c:ptCount val="1"/>
                <c:pt idx="0">
                  <c:v>歲出方塊六</c:v>
                </c:pt>
              </c:strCache>
            </c:strRef>
          </c:tx>
          <c:spPr>
            <a:gradFill flip="none" rotWithShape="1">
              <a:gsLst>
                <a:gs pos="0">
                  <a:srgbClr val="93FFE0"/>
                </a:gs>
                <a:gs pos="100000">
                  <a:srgbClr val="00D698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概況圖!$H$56:$H$77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2.416992288090114E-6</c:v>
                </c:pt>
                <c:pt idx="5">
                  <c:v>22.440000891685486</c:v>
                </c:pt>
                <c:pt idx="6">
                  <c:v>22.440000891685486</c:v>
                </c:pt>
                <c:pt idx="7">
                  <c:v>22.440000891685486</c:v>
                </c:pt>
                <c:pt idx="8">
                  <c:v>22.440000891685486</c:v>
                </c:pt>
                <c:pt idx="9">
                  <c:v>22.440000891685486</c:v>
                </c:pt>
                <c:pt idx="10">
                  <c:v>22.440000891685486</c:v>
                </c:pt>
                <c:pt idx="11">
                  <c:v>22.440000891685486</c:v>
                </c:pt>
                <c:pt idx="12">
                  <c:v>22.440000891685486</c:v>
                </c:pt>
                <c:pt idx="13">
                  <c:v>22.440000891685486</c:v>
                </c:pt>
                <c:pt idx="14">
                  <c:v>22.440000891685486</c:v>
                </c:pt>
                <c:pt idx="15">
                  <c:v>22.440000891685486</c:v>
                </c:pt>
                <c:pt idx="16">
                  <c:v>22.440000891685486</c:v>
                </c:pt>
                <c:pt idx="17">
                  <c:v>22.440000891685486</c:v>
                </c:pt>
                <c:pt idx="18">
                  <c:v>22.440000891685486</c:v>
                </c:pt>
                <c:pt idx="19">
                  <c:v>22.440000891685486</c:v>
                </c:pt>
                <c:pt idx="20">
                  <c:v>22.440000891685486</c:v>
                </c:pt>
                <c:pt idx="21">
                  <c:v>22.440000891685486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800-4B1A-9E49-AE10D7E962C3}"/>
            </c:ext>
          </c:extLst>
        </c:ser>
        <c:ser>
          <c:idx val="5"/>
          <c:order val="5"/>
          <c:tx>
            <c:strRef>
              <c:f>概況圖!$G$55</c:f>
              <c:strCache>
                <c:ptCount val="1"/>
                <c:pt idx="0">
                  <c:v>歲出方塊五</c:v>
                </c:pt>
              </c:strCache>
            </c:strRef>
          </c:tx>
          <c:spPr>
            <a:gradFill flip="none" rotWithShape="1">
              <a:gsLst>
                <a:gs pos="0">
                  <a:srgbClr val="ECFF8F"/>
                </a:gs>
                <a:gs pos="100000">
                  <a:srgbClr val="D9FF19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概況圖!$G$56:$G$77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2.416992288090114E-6</c:v>
                </c:pt>
                <c:pt idx="6">
                  <c:v>32.655149283438845</c:v>
                </c:pt>
                <c:pt idx="7">
                  <c:v>32.655151297599076</c:v>
                </c:pt>
                <c:pt idx="8">
                  <c:v>32.655151297599076</c:v>
                </c:pt>
                <c:pt idx="9">
                  <c:v>32.655151297599076</c:v>
                </c:pt>
                <c:pt idx="10">
                  <c:v>32.655151297599076</c:v>
                </c:pt>
                <c:pt idx="11">
                  <c:v>32.655151297599076</c:v>
                </c:pt>
                <c:pt idx="12">
                  <c:v>32.655151297599076</c:v>
                </c:pt>
                <c:pt idx="13">
                  <c:v>32.655151297599076</c:v>
                </c:pt>
                <c:pt idx="14">
                  <c:v>32.655151297599076</c:v>
                </c:pt>
                <c:pt idx="15">
                  <c:v>32.655151297599076</c:v>
                </c:pt>
                <c:pt idx="16">
                  <c:v>32.655151297599076</c:v>
                </c:pt>
                <c:pt idx="17">
                  <c:v>32.655151297599076</c:v>
                </c:pt>
                <c:pt idx="18">
                  <c:v>32.655151297599076</c:v>
                </c:pt>
                <c:pt idx="19">
                  <c:v>32.655151297599076</c:v>
                </c:pt>
                <c:pt idx="20">
                  <c:v>32.655151297599076</c:v>
                </c:pt>
                <c:pt idx="21">
                  <c:v>32.655151297599076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800-4B1A-9E49-AE10D7E962C3}"/>
            </c:ext>
          </c:extLst>
        </c:ser>
        <c:ser>
          <c:idx val="6"/>
          <c:order val="6"/>
          <c:tx>
            <c:strRef>
              <c:f>概況圖!$F$55</c:f>
              <c:strCache>
                <c:ptCount val="1"/>
                <c:pt idx="0">
                  <c:v>歲出方塊四</c:v>
                </c:pt>
              </c:strCache>
            </c:strRef>
          </c:tx>
          <c:spPr>
            <a:gradFill flip="none" rotWithShape="1">
              <a:gsLst>
                <a:gs pos="0">
                  <a:srgbClr val="FFFF99"/>
                </a:gs>
                <a:gs pos="100000">
                  <a:srgbClr val="FEFF33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概況圖!$F$56:$F$77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14.622297761213673</c:v>
                </c:pt>
                <c:pt idx="8">
                  <c:v>14.62230058103799</c:v>
                </c:pt>
                <c:pt idx="9">
                  <c:v>14.62230058103799</c:v>
                </c:pt>
                <c:pt idx="10">
                  <c:v>14.62230058103799</c:v>
                </c:pt>
                <c:pt idx="11">
                  <c:v>14.62230058103799</c:v>
                </c:pt>
                <c:pt idx="12">
                  <c:v>14.62230058103799</c:v>
                </c:pt>
                <c:pt idx="13">
                  <c:v>14.62230058103799</c:v>
                </c:pt>
                <c:pt idx="14">
                  <c:v>14.62230058103799</c:v>
                </c:pt>
                <c:pt idx="15">
                  <c:v>14.62230058103799</c:v>
                </c:pt>
                <c:pt idx="16">
                  <c:v>14.62230058103799</c:v>
                </c:pt>
                <c:pt idx="17">
                  <c:v>14.62230058103799</c:v>
                </c:pt>
                <c:pt idx="18">
                  <c:v>14.62230058103799</c:v>
                </c:pt>
                <c:pt idx="19">
                  <c:v>14.62230058103799</c:v>
                </c:pt>
                <c:pt idx="20">
                  <c:v>14.62230058103799</c:v>
                </c:pt>
                <c:pt idx="21">
                  <c:v>14.62230058103799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800-4B1A-9E49-AE10D7E962C3}"/>
            </c:ext>
          </c:extLst>
        </c:ser>
        <c:ser>
          <c:idx val="7"/>
          <c:order val="7"/>
          <c:tx>
            <c:strRef>
              <c:f>概況圖!$E$55</c:f>
              <c:strCache>
                <c:ptCount val="1"/>
                <c:pt idx="0">
                  <c:v>歲出方塊三</c:v>
                </c:pt>
              </c:strCache>
            </c:strRef>
          </c:tx>
          <c:spPr>
            <a:gradFill flip="none" rotWithShape="1">
              <a:gsLst>
                <a:gs pos="0">
                  <a:srgbClr val="FFE089"/>
                </a:gs>
                <a:gs pos="100000">
                  <a:srgbClr val="FFCA33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概況圖!$E$56:$E$77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5.7733457982598111</c:v>
                </c:pt>
                <c:pt idx="9">
                  <c:v>5.7733502294123298</c:v>
                </c:pt>
                <c:pt idx="10">
                  <c:v>5.7733502294123298</c:v>
                </c:pt>
                <c:pt idx="11">
                  <c:v>5.7733502294123298</c:v>
                </c:pt>
                <c:pt idx="12">
                  <c:v>5.7733502294123298</c:v>
                </c:pt>
                <c:pt idx="13">
                  <c:v>5.7733502294123298</c:v>
                </c:pt>
                <c:pt idx="14">
                  <c:v>5.7733502294123298</c:v>
                </c:pt>
                <c:pt idx="15">
                  <c:v>5.7733502294123298</c:v>
                </c:pt>
                <c:pt idx="16">
                  <c:v>5.7733502294123298</c:v>
                </c:pt>
                <c:pt idx="17">
                  <c:v>5.7733502294123298</c:v>
                </c:pt>
                <c:pt idx="18">
                  <c:v>5.7733502294123298</c:v>
                </c:pt>
                <c:pt idx="19">
                  <c:v>5.7733502294123298</c:v>
                </c:pt>
                <c:pt idx="20">
                  <c:v>5.7733502294123298</c:v>
                </c:pt>
                <c:pt idx="21">
                  <c:v>5.7733502294123298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800-4B1A-9E49-AE10D7E962C3}"/>
            </c:ext>
          </c:extLst>
        </c:ser>
        <c:ser>
          <c:idx val="8"/>
          <c:order val="8"/>
          <c:tx>
            <c:strRef>
              <c:f>概況圖!$D$55</c:f>
              <c:strCache>
                <c:ptCount val="1"/>
                <c:pt idx="0">
                  <c:v>歲出方塊二</c:v>
                </c:pt>
              </c:strCache>
            </c:strRef>
          </c:tx>
          <c:spPr>
            <a:gradFill flip="none" rotWithShape="1">
              <a:gsLst>
                <a:gs pos="0">
                  <a:srgbClr val="FEEA97"/>
                </a:gs>
                <a:gs pos="100000">
                  <a:srgbClr val="FEE064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概況圖!$D$56:$D$77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5.2420489998042115</c:v>
                </c:pt>
                <c:pt idx="10">
                  <c:v>5.2420502083003413</c:v>
                </c:pt>
                <c:pt idx="11">
                  <c:v>5.2420502083003413</c:v>
                </c:pt>
                <c:pt idx="12">
                  <c:v>5.2420502083003413</c:v>
                </c:pt>
                <c:pt idx="13">
                  <c:v>5.2420502083003413</c:v>
                </c:pt>
                <c:pt idx="14">
                  <c:v>5.2420502083003413</c:v>
                </c:pt>
                <c:pt idx="15">
                  <c:v>5.2420502083003413</c:v>
                </c:pt>
                <c:pt idx="16">
                  <c:v>5.2420502083003413</c:v>
                </c:pt>
                <c:pt idx="17">
                  <c:v>5.2420502083003413</c:v>
                </c:pt>
                <c:pt idx="18">
                  <c:v>5.2420502083003413</c:v>
                </c:pt>
                <c:pt idx="19">
                  <c:v>5.2420502083003413</c:v>
                </c:pt>
                <c:pt idx="20">
                  <c:v>5.2420502083003413</c:v>
                </c:pt>
                <c:pt idx="21">
                  <c:v>5.2420502083003413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800-4B1A-9E49-AE10D7E962C3}"/>
            </c:ext>
          </c:extLst>
        </c:ser>
        <c:ser>
          <c:idx val="9"/>
          <c:order val="9"/>
          <c:tx>
            <c:strRef>
              <c:f>概況圖!$C$55</c:f>
              <c:strCache>
                <c:ptCount val="1"/>
                <c:pt idx="0">
                  <c:v>歲出方塊一</c:v>
                </c:pt>
              </c:strCache>
            </c:strRef>
          </c:tx>
          <c:spPr>
            <a:solidFill>
              <a:srgbClr val="DDC561"/>
            </a:soli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概況圖!$C$56:$C$77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1.0461000415682946</c:v>
                </c:pt>
                <c:pt idx="11">
                  <c:v>1.0461000415682946</c:v>
                </c:pt>
                <c:pt idx="12">
                  <c:v>1.0461000415682946</c:v>
                </c:pt>
                <c:pt idx="13">
                  <c:v>1.0461000415682946</c:v>
                </c:pt>
                <c:pt idx="14">
                  <c:v>1.0461000415682946</c:v>
                </c:pt>
                <c:pt idx="15">
                  <c:v>1.0461000415682946</c:v>
                </c:pt>
                <c:pt idx="16">
                  <c:v>1.0461000415682946</c:v>
                </c:pt>
                <c:pt idx="17">
                  <c:v>1.0461000415682946</c:v>
                </c:pt>
                <c:pt idx="18">
                  <c:v>1.0461000415682946</c:v>
                </c:pt>
                <c:pt idx="19">
                  <c:v>1.0461000415682946</c:v>
                </c:pt>
                <c:pt idx="20">
                  <c:v>1.0461000415682946</c:v>
                </c:pt>
                <c:pt idx="21">
                  <c:v>1.0461000415682946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800-4B1A-9E49-AE10D7E962C3}"/>
            </c:ext>
          </c:extLst>
        </c:ser>
        <c:ser>
          <c:idx val="10"/>
          <c:order val="10"/>
          <c:tx>
            <c:strRef>
              <c:f>概況圖!$B$55</c:f>
              <c:strCache>
                <c:ptCount val="1"/>
                <c:pt idx="0">
                  <c:v>歲出上三角形</c:v>
                </c:pt>
              </c:strCache>
            </c:strRef>
          </c:tx>
          <c:spPr>
            <a:noFill/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概況圖!$B$56:$B$77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3.2226563746462489E-6</c:v>
                </c:pt>
                <c:pt idx="11">
                  <c:v>0.4141548504414061</c:v>
                </c:pt>
                <c:pt idx="12">
                  <c:v>27.551701094806191</c:v>
                </c:pt>
                <c:pt idx="13">
                  <c:v>30.333598788356682</c:v>
                </c:pt>
                <c:pt idx="14">
                  <c:v>39.20069752937539</c:v>
                </c:pt>
                <c:pt idx="15">
                  <c:v>39.596701573431488</c:v>
                </c:pt>
                <c:pt idx="16">
                  <c:v>39.596701573431488</c:v>
                </c:pt>
                <c:pt idx="17">
                  <c:v>39.596701573431488</c:v>
                </c:pt>
                <c:pt idx="18">
                  <c:v>39.596701573431488</c:v>
                </c:pt>
                <c:pt idx="19">
                  <c:v>39.596701573431488</c:v>
                </c:pt>
                <c:pt idx="20">
                  <c:v>39.596701573431488</c:v>
                </c:pt>
                <c:pt idx="21">
                  <c:v>39.596701573431488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800-4B1A-9E49-AE10D7E962C3}"/>
            </c:ext>
          </c:extLst>
        </c:ser>
        <c:ser>
          <c:idx val="11"/>
          <c:order val="11"/>
          <c:tx>
            <c:strRef>
              <c:f>概況圖!$B$82</c:f>
              <c:strCache>
                <c:ptCount val="1"/>
                <c:pt idx="0">
                  <c:v>歲入下三角形</c:v>
                </c:pt>
              </c:strCache>
            </c:strRef>
          </c:tx>
          <c:spPr>
            <a:gradFill flip="none" rotWithShape="1">
              <a:gsLst>
                <a:gs pos="0">
                  <a:srgbClr val="CAFDFE"/>
                </a:gs>
                <a:gs pos="100000">
                  <a:srgbClr val="59F8FC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概況圖!$B$83:$B$104</c:f>
              <c:numCache>
                <c:formatCode>_(* #,##0.00_);_(* \(#,##0.00\);_(* "-"??_);_(@_)</c:formatCode>
                <c:ptCount val="22"/>
                <c:pt idx="0">
                  <c:v>125.81745983352084</c:v>
                </c:pt>
                <c:pt idx="1">
                  <c:v>125.81745983352084</c:v>
                </c:pt>
                <c:pt idx="2">
                  <c:v>125.81745983352084</c:v>
                </c:pt>
                <c:pt idx="3">
                  <c:v>101.52945937194249</c:v>
                </c:pt>
                <c:pt idx="4">
                  <c:v>82.193105683052636</c:v>
                </c:pt>
                <c:pt idx="5">
                  <c:v>59.75310479136715</c:v>
                </c:pt>
                <c:pt idx="6">
                  <c:v>27.097957924920593</c:v>
                </c:pt>
                <c:pt idx="7">
                  <c:v>12.475658149546689</c:v>
                </c:pt>
                <c:pt idx="8">
                  <c:v>6.7023095314625607</c:v>
                </c:pt>
                <c:pt idx="9">
                  <c:v>1.4602561005058305</c:v>
                </c:pt>
                <c:pt idx="10">
                  <c:v>0.41415162778503145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800-4B1A-9E49-AE10D7E962C3}"/>
            </c:ext>
          </c:extLst>
        </c:ser>
        <c:ser>
          <c:idx val="12"/>
          <c:order val="12"/>
          <c:tx>
            <c:strRef>
              <c:f>概況圖!$C$82</c:f>
              <c:strCache>
                <c:ptCount val="1"/>
                <c:pt idx="0">
                  <c:v>歲入方塊一</c:v>
                </c:pt>
              </c:strCache>
            </c:strRef>
          </c:tx>
          <c:spPr>
            <a:gradFill flip="none" rotWithShape="1">
              <a:gsLst>
                <a:gs pos="0">
                  <a:srgbClr val="79D2FF"/>
                </a:gs>
                <a:gs pos="100000">
                  <a:srgbClr val="02ADFF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概況圖!$C$83:$C$104</c:f>
              <c:numCache>
                <c:formatCode>_(* #,##0.00_);_(* \(#,##0.00\);_(* "-"??_);_(@_)</c:formatCode>
                <c:ptCount val="22"/>
                <c:pt idx="0">
                  <c:v>27.137546244364785</c:v>
                </c:pt>
                <c:pt idx="1">
                  <c:v>27.137546244364785</c:v>
                </c:pt>
                <c:pt idx="2">
                  <c:v>27.137546244364785</c:v>
                </c:pt>
                <c:pt idx="3">
                  <c:v>27.137546244364785</c:v>
                </c:pt>
                <c:pt idx="4">
                  <c:v>27.137546244364785</c:v>
                </c:pt>
                <c:pt idx="5">
                  <c:v>27.137546244364785</c:v>
                </c:pt>
                <c:pt idx="6">
                  <c:v>27.137546244364785</c:v>
                </c:pt>
                <c:pt idx="7">
                  <c:v>27.137546244364785</c:v>
                </c:pt>
                <c:pt idx="8">
                  <c:v>27.137546244364785</c:v>
                </c:pt>
                <c:pt idx="9">
                  <c:v>27.137546244364785</c:v>
                </c:pt>
                <c:pt idx="10">
                  <c:v>27.137546244364785</c:v>
                </c:pt>
                <c:pt idx="11">
                  <c:v>27.137546244364785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800-4B1A-9E49-AE10D7E962C3}"/>
            </c:ext>
          </c:extLst>
        </c:ser>
        <c:ser>
          <c:idx val="13"/>
          <c:order val="13"/>
          <c:tx>
            <c:strRef>
              <c:f>概況圖!$D$82</c:f>
              <c:strCache>
                <c:ptCount val="1"/>
                <c:pt idx="0">
                  <c:v>歲入方塊二</c:v>
                </c:pt>
              </c:strCache>
            </c:strRef>
          </c:tx>
          <c:spPr>
            <a:gradFill flip="none" rotWithShape="1">
              <a:gsLst>
                <a:gs pos="0">
                  <a:srgbClr val="3366FF"/>
                </a:gs>
                <a:gs pos="100000">
                  <a:srgbClr val="8BD0FF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概況圖!$D$83:$D$104</c:f>
              <c:numCache>
                <c:formatCode>_(* #,##0.00_);_(* \(#,##0.00\);_(* "-"??_);_(@_)</c:formatCode>
                <c:ptCount val="22"/>
                <c:pt idx="0">
                  <c:v>2.7818976935504907</c:v>
                </c:pt>
                <c:pt idx="1">
                  <c:v>2.7818976935504907</c:v>
                </c:pt>
                <c:pt idx="2">
                  <c:v>2.7818976935504907</c:v>
                </c:pt>
                <c:pt idx="3">
                  <c:v>2.7818976935504907</c:v>
                </c:pt>
                <c:pt idx="4">
                  <c:v>2.7818976935504907</c:v>
                </c:pt>
                <c:pt idx="5">
                  <c:v>2.7818976935504907</c:v>
                </c:pt>
                <c:pt idx="6">
                  <c:v>2.7818976935504907</c:v>
                </c:pt>
                <c:pt idx="7">
                  <c:v>2.7818976935504907</c:v>
                </c:pt>
                <c:pt idx="8">
                  <c:v>2.7818976935504907</c:v>
                </c:pt>
                <c:pt idx="9">
                  <c:v>2.7818976935504907</c:v>
                </c:pt>
                <c:pt idx="10">
                  <c:v>2.7818976935504907</c:v>
                </c:pt>
                <c:pt idx="11">
                  <c:v>2.7818976935504907</c:v>
                </c:pt>
                <c:pt idx="12">
                  <c:v>2.7818976935504907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800-4B1A-9E49-AE10D7E962C3}"/>
            </c:ext>
          </c:extLst>
        </c:ser>
        <c:ser>
          <c:idx val="14"/>
          <c:order val="14"/>
          <c:tx>
            <c:strRef>
              <c:f>概況圖!$E$82</c:f>
              <c:strCache>
                <c:ptCount val="1"/>
                <c:pt idx="0">
                  <c:v>歲入方塊三</c:v>
                </c:pt>
              </c:strCache>
            </c:strRef>
          </c:tx>
          <c:spPr>
            <a:gradFill flip="none" rotWithShape="1">
              <a:gsLst>
                <a:gs pos="0">
                  <a:srgbClr val="969AEE"/>
                </a:gs>
                <a:gs pos="100000">
                  <a:srgbClr val="6A71E6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概況圖!$E$83:$E$104</c:f>
              <c:numCache>
                <c:formatCode>_(* #,##0.00_);_(* \(#,##0.00\);_(* "-"??_);_(@_)</c:formatCode>
                <c:ptCount val="22"/>
                <c:pt idx="0">
                  <c:v>8.8670987410187081</c:v>
                </c:pt>
                <c:pt idx="1">
                  <c:v>8.8670987410187081</c:v>
                </c:pt>
                <c:pt idx="2">
                  <c:v>8.8670987410187081</c:v>
                </c:pt>
                <c:pt idx="3">
                  <c:v>8.8670987410187081</c:v>
                </c:pt>
                <c:pt idx="4">
                  <c:v>8.8670987410187081</c:v>
                </c:pt>
                <c:pt idx="5">
                  <c:v>8.8670987410187081</c:v>
                </c:pt>
                <c:pt idx="6">
                  <c:v>8.8670987410187081</c:v>
                </c:pt>
                <c:pt idx="7">
                  <c:v>8.8670987410187081</c:v>
                </c:pt>
                <c:pt idx="8">
                  <c:v>8.8670987410187081</c:v>
                </c:pt>
                <c:pt idx="9">
                  <c:v>8.8670987410187081</c:v>
                </c:pt>
                <c:pt idx="10">
                  <c:v>8.8670987410187081</c:v>
                </c:pt>
                <c:pt idx="11">
                  <c:v>8.8670987410187081</c:v>
                </c:pt>
                <c:pt idx="12">
                  <c:v>8.8670987410187081</c:v>
                </c:pt>
                <c:pt idx="13">
                  <c:v>8.8670987410187081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800-4B1A-9E49-AE10D7E962C3}"/>
            </c:ext>
          </c:extLst>
        </c:ser>
        <c:ser>
          <c:idx val="15"/>
          <c:order val="15"/>
          <c:tx>
            <c:strRef>
              <c:f>概況圖!$F$82</c:f>
              <c:strCache>
                <c:ptCount val="1"/>
                <c:pt idx="0">
                  <c:v>歲入方塊四</c:v>
                </c:pt>
              </c:strCache>
            </c:strRef>
          </c:tx>
          <c:spPr>
            <a:solidFill>
              <a:srgbClr val="9486E6"/>
            </a:soli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概況圖!$F$83:$F$104</c:f>
              <c:numCache>
                <c:formatCode>_(* #,##0.00_);_(* \(#,##0.00\);_(* "-"??_);_(@_)</c:formatCode>
                <c:ptCount val="22"/>
                <c:pt idx="0">
                  <c:v>0.39600404405609879</c:v>
                </c:pt>
                <c:pt idx="1">
                  <c:v>0.39600404405609879</c:v>
                </c:pt>
                <c:pt idx="2">
                  <c:v>0.39600404405609879</c:v>
                </c:pt>
                <c:pt idx="3">
                  <c:v>0.39600404405609879</c:v>
                </c:pt>
                <c:pt idx="4">
                  <c:v>0.39600404405609879</c:v>
                </c:pt>
                <c:pt idx="5">
                  <c:v>0.39600404405609879</c:v>
                </c:pt>
                <c:pt idx="6">
                  <c:v>0.39600404405609879</c:v>
                </c:pt>
                <c:pt idx="7">
                  <c:v>0.39600404405609879</c:v>
                </c:pt>
                <c:pt idx="8">
                  <c:v>0.39600404405609879</c:v>
                </c:pt>
                <c:pt idx="9">
                  <c:v>0.39600404405609879</c:v>
                </c:pt>
                <c:pt idx="10">
                  <c:v>0.39600404405609879</c:v>
                </c:pt>
                <c:pt idx="11">
                  <c:v>0.39600404405609879</c:v>
                </c:pt>
                <c:pt idx="12">
                  <c:v>0.39600404405609879</c:v>
                </c:pt>
                <c:pt idx="13">
                  <c:v>0.39600404405609879</c:v>
                </c:pt>
                <c:pt idx="14">
                  <c:v>0.39600404405609879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1800-4B1A-9E49-AE10D7E962C3}"/>
            </c:ext>
          </c:extLst>
        </c:ser>
        <c:ser>
          <c:idx val="16"/>
          <c:order val="16"/>
          <c:tx>
            <c:strRef>
              <c:f>概況圖!$G$82</c:f>
              <c:strCache>
                <c:ptCount val="1"/>
                <c:pt idx="0">
                  <c:v>歲入方塊五</c:v>
                </c:pt>
              </c:strCache>
            </c:strRef>
          </c:tx>
          <c:spPr>
            <a:gradFill flip="none" rotWithShape="1">
              <a:gsLst>
                <a:gs pos="0">
                  <a:srgbClr val="B3BBFC"/>
                </a:gs>
                <a:gs pos="100000">
                  <a:srgbClr val="CEC5FE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概況圖!$G$83:$G$104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800-4B1A-9E49-AE10D7E962C3}"/>
            </c:ext>
          </c:extLst>
        </c:ser>
        <c:ser>
          <c:idx val="17"/>
          <c:order val="17"/>
          <c:tx>
            <c:strRef>
              <c:f>概況圖!$H$82</c:f>
              <c:strCache>
                <c:ptCount val="1"/>
                <c:pt idx="0">
                  <c:v>歲入方塊六</c:v>
                </c:pt>
              </c:strCache>
            </c:strRef>
          </c:tx>
          <c:spPr>
            <a:gradFill flip="none" rotWithShape="1">
              <a:gsLst>
                <a:gs pos="0">
                  <a:srgbClr val="CEC5FE"/>
                </a:gs>
                <a:gs pos="100000">
                  <a:srgbClr val="E6B4DA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概況圖!$H$83:$H$104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1800-4B1A-9E49-AE10D7E962C3}"/>
            </c:ext>
          </c:extLst>
        </c:ser>
        <c:ser>
          <c:idx val="18"/>
          <c:order val="18"/>
          <c:tx>
            <c:strRef>
              <c:f>概況圖!$I$82</c:f>
              <c:strCache>
                <c:ptCount val="1"/>
                <c:pt idx="0">
                  <c:v>歲入方塊七</c:v>
                </c:pt>
              </c:strCache>
            </c:strRef>
          </c:tx>
          <c:spPr>
            <a:gradFill flip="none" rotWithShape="1">
              <a:gsLst>
                <a:gs pos="0">
                  <a:srgbClr val="E6B4DA"/>
                </a:gs>
                <a:gs pos="100000">
                  <a:srgbClr val="F6BABA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概況圖!$I$83:$I$104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1800-4B1A-9E49-AE10D7E962C3}"/>
            </c:ext>
          </c:extLst>
        </c:ser>
        <c:ser>
          <c:idx val="20"/>
          <c:order val="19"/>
          <c:tx>
            <c:strRef>
              <c:f>概況圖!$J$82</c:f>
              <c:strCache>
                <c:ptCount val="1"/>
                <c:pt idx="0">
                  <c:v>歲入方塊八</c:v>
                </c:pt>
              </c:strCache>
            </c:strRef>
          </c:tx>
          <c:spPr>
            <a:gradFill flip="none" rotWithShape="1">
              <a:gsLst>
                <a:gs pos="0">
                  <a:srgbClr val="D2C9FF"/>
                </a:gs>
                <a:gs pos="100000">
                  <a:srgbClr val="B8AAFF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概況圖!$J$83:$J$104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1800-4B1A-9E49-AE10D7E962C3}"/>
            </c:ext>
          </c:extLst>
        </c:ser>
        <c:ser>
          <c:idx val="22"/>
          <c:order val="20"/>
          <c:tx>
            <c:strRef>
              <c:f>概況圖!$K$82</c:f>
              <c:strCache>
                <c:ptCount val="1"/>
                <c:pt idx="0">
                  <c:v>歲入方塊九</c:v>
                </c:pt>
              </c:strCache>
            </c:strRef>
          </c:tx>
          <c:spPr>
            <a:gradFill flip="none" rotWithShape="1">
              <a:gsLst>
                <a:gs pos="0">
                  <a:srgbClr val="FBA58E"/>
                </a:gs>
                <a:gs pos="100000">
                  <a:srgbClr val="FBA58E"/>
                </a:gs>
              </a:gsLst>
              <a:lin ang="2700000" scaled="1"/>
              <a:tileRect/>
            </a:gradFill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概況圖!$K$83:$K$104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1800-4B1A-9E49-AE10D7E962C3}"/>
            </c:ext>
          </c:extLst>
        </c:ser>
        <c:ser>
          <c:idx val="23"/>
          <c:order val="21"/>
          <c:tx>
            <c:strRef>
              <c:f>概況圖!$L$82</c:f>
              <c:strCache>
                <c:ptCount val="1"/>
                <c:pt idx="0">
                  <c:v>歲入方塊十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</c:spPr>
          <c:cat>
            <c:numRef>
              <c:f>概況圖!$A$56:$A$77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147.19999694824219</c:v>
                </c:pt>
                <c:pt idx="4">
                  <c:v>264.3900146484375</c:v>
                </c:pt>
                <c:pt idx="5">
                  <c:v>400.3900146484375</c:v>
                </c:pt>
                <c:pt idx="6">
                  <c:v>598.29998779296875</c:v>
                </c:pt>
                <c:pt idx="7">
                  <c:v>686.91998291015625</c:v>
                </c:pt>
                <c:pt idx="8">
                  <c:v>721.90997314453125</c:v>
                </c:pt>
                <c:pt idx="9">
                  <c:v>753.67999267578125</c:v>
                </c:pt>
                <c:pt idx="10">
                  <c:v>760.02001953125</c:v>
                </c:pt>
                <c:pt idx="11">
                  <c:v>762.530029296875</c:v>
                </c:pt>
                <c:pt idx="12">
                  <c:v>927</c:v>
                </c:pt>
                <c:pt idx="13">
                  <c:v>943.8599853515625</c:v>
                </c:pt>
                <c:pt idx="14">
                  <c:v>997.5999755859375</c:v>
                </c:pt>
                <c:pt idx="15">
                  <c:v>1000</c:v>
                </c:pt>
                <c:pt idx="16">
                  <c:v>1000</c:v>
                </c:pt>
                <c:pt idx="17">
                  <c:v>1000</c:v>
                </c:pt>
                <c:pt idx="18">
                  <c:v>1000</c:v>
                </c:pt>
                <c:pt idx="19">
                  <c:v>1000</c:v>
                </c:pt>
                <c:pt idx="20">
                  <c:v>1000</c:v>
                </c:pt>
                <c:pt idx="21">
                  <c:v>1000</c:v>
                </c:pt>
              </c:numCache>
            </c:numRef>
          </c:cat>
          <c:val>
            <c:numRef>
              <c:f>概況圖!$L$83:$L$104</c:f>
              <c:numCache>
                <c:formatCode>_(* #,##0.00_);_(* \(#,##0.00\);_(* "-"??_);_(@_)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1800-4B1A-9E49-AE10D7E962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0"/>
        <c:axId val="153555456"/>
        <c:axId val="158243584"/>
        <c:axId val="0"/>
      </c:area3DChart>
      <c:dateAx>
        <c:axId val="153555456"/>
        <c:scaling>
          <c:orientation val="minMax"/>
          <c:max val="1000"/>
          <c:min val="0"/>
        </c:scaling>
        <c:delete val="0"/>
        <c:axPos val="b"/>
        <c:numFmt formatCode="_(* #,##0.00_);_(* \(#,##0.00\);_(* &quot;-&quot;??_);_(@_)" sourceLinked="1"/>
        <c:majorTickMark val="none"/>
        <c:minorTickMark val="none"/>
        <c:tickLblPos val="none"/>
        <c:spPr>
          <a:ln>
            <a:noFill/>
          </a:ln>
        </c:spPr>
        <c:crossAx val="158243584"/>
        <c:crosses val="autoZero"/>
        <c:auto val="0"/>
        <c:lblOffset val="100"/>
        <c:baseTimeUnit val="days"/>
      </c:dateAx>
      <c:valAx>
        <c:axId val="158243584"/>
        <c:scaling>
          <c:orientation val="minMax"/>
          <c:max val="165"/>
          <c:min val="0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one"/>
        <c:crossAx val="153555456"/>
        <c:crosses val="autoZero"/>
        <c:crossBetween val="midCat"/>
      </c:valAx>
      <c:spPr>
        <a:noFill/>
      </c:spPr>
    </c:plotArea>
    <c:plotVisOnly val="1"/>
    <c:dispBlanksAs val="zero"/>
    <c:showDLblsOverMax val="0"/>
  </c:chart>
  <c:spPr>
    <a:noFill/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165"/>
      <c:rotY val="20"/>
      <c:depthPercent val="1000"/>
      <c:rAngAx val="1"/>
    </c:view3D>
    <c:floor>
      <c:thickness val="0"/>
      <c:spPr>
        <a:noFill/>
        <a:ln w="25400">
          <a:noFill/>
        </a:ln>
        <a:effectLst/>
      </c:spPr>
    </c:floor>
    <c:sideWall>
      <c:thickness val="0"/>
      <c:spPr>
        <a:ln w="25400">
          <a:noFill/>
        </a:ln>
        <a:effectLst/>
      </c:spPr>
    </c:sideWall>
    <c:backWall>
      <c:thickness val="0"/>
      <c:spPr>
        <a:noFill/>
        <a:effectLst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0.99208722139562056"/>
        </c:manualLayout>
      </c:layout>
      <c:area3DChart>
        <c:grouping val="stacked"/>
        <c:varyColors val="0"/>
        <c:ser>
          <c:idx val="2"/>
          <c:order val="0"/>
          <c:tx>
            <c:strRef>
              <c:f>概況圖!$F$109</c:f>
              <c:strCache>
                <c:ptCount val="1"/>
                <c:pt idx="0">
                  <c:v>填補方塊</c:v>
                </c:pt>
              </c:strCache>
            </c:strRef>
          </c:tx>
          <c:spPr>
            <a:noFill/>
            <a:ln w="25400">
              <a:noFill/>
            </a:ln>
          </c:spPr>
          <c:cat>
            <c:numRef>
              <c:f>概況圖!$E$110:$E$131</c:f>
              <c:numCache>
                <c:formatCode>General</c:formatCode>
                <c:ptCount val="22"/>
                <c:pt idx="0" formatCode="_(* #,##0.00_);_(* \(#,##0.00\);_(* &quot;-&quot;??_);_(@_)">
                  <c:v>0</c:v>
                </c:pt>
                <c:pt idx="19" formatCode="_(* #,##0.00_);_(* \(#,##0.00\);_(* &quot;-&quot;??_);_(@_)">
                  <c:v>760.02</c:v>
                </c:pt>
                <c:pt idx="20" formatCode="_(* #,##0.00_);_(* \(#,##0.00\);_(* &quot;-&quot;??_);_(@_)">
                  <c:v>760.02</c:v>
                </c:pt>
                <c:pt idx="21" formatCode="_(* #,##0.00_);_(* \(#,##0.00\);_(* &quot;-&quot;??_);_(@_)">
                  <c:v>1000</c:v>
                </c:pt>
              </c:numCache>
            </c:numRef>
          </c:cat>
          <c:val>
            <c:numRef>
              <c:f>概況圖!$F$110:$F$131</c:f>
              <c:numCache>
                <c:formatCode>General</c:formatCode>
                <c:ptCount val="22"/>
                <c:pt idx="0" formatCode="_(* #,##0.00_);_(* \(#,##0.00\);_(* &quot;-&quot;??_);_(@_)">
                  <c:v>170</c:v>
                </c:pt>
                <c:pt idx="19" formatCode="_(* #,##0.00_);_(* \(#,##0.00\);_(* &quot;-&quot;??_);_(@_)">
                  <c:v>170</c:v>
                </c:pt>
                <c:pt idx="20" formatCode="_(* #,##0.00_);_(* \(#,##0.00\);_(* &quot;-&quot;??_);_(@_)">
                  <c:v>125.40329842656851</c:v>
                </c:pt>
                <c:pt idx="21" formatCode="_(* #,##0.00_);_(* \(#,##0.00\);_(* &quot;-&quot;??_);_(@_)">
                  <c:v>125.40329842656851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DD-4287-908B-364B3474FB89}"/>
            </c:ext>
          </c:extLst>
        </c:ser>
        <c:ser>
          <c:idx val="0"/>
          <c:order val="1"/>
          <c:tx>
            <c:strRef>
              <c:f>概況圖!$G$109</c:f>
              <c:strCache>
                <c:ptCount val="1"/>
                <c:pt idx="0">
                  <c:v>歲出上角形</c:v>
                </c:pt>
              </c:strCache>
            </c:strRef>
          </c:tx>
          <c:spPr>
            <a:solidFill>
              <a:srgbClr val="E498E8"/>
            </a:solidFill>
            <a:ln w="25400">
              <a:noFill/>
            </a:ln>
          </c:spPr>
          <c:cat>
            <c:numRef>
              <c:f>概況圖!$E$110:$E$131</c:f>
              <c:numCache>
                <c:formatCode>General</c:formatCode>
                <c:ptCount val="22"/>
                <c:pt idx="0" formatCode="_(* #,##0.00_);_(* \(#,##0.00\);_(* &quot;-&quot;??_);_(@_)">
                  <c:v>0</c:v>
                </c:pt>
                <c:pt idx="19" formatCode="_(* #,##0.00_);_(* \(#,##0.00\);_(* &quot;-&quot;??_);_(@_)">
                  <c:v>760.02</c:v>
                </c:pt>
                <c:pt idx="20" formatCode="_(* #,##0.00_);_(* \(#,##0.00\);_(* &quot;-&quot;??_);_(@_)">
                  <c:v>760.02</c:v>
                </c:pt>
                <c:pt idx="21" formatCode="_(* #,##0.00_);_(* \(#,##0.00\);_(* &quot;-&quot;??_);_(@_)">
                  <c:v>1000</c:v>
                </c:pt>
              </c:numCache>
            </c:numRef>
          </c:cat>
          <c:val>
            <c:numRef>
              <c:f>概況圖!$G$110:$G$131</c:f>
              <c:numCache>
                <c:formatCode>General</c:formatCode>
                <c:ptCount val="22"/>
                <c:pt idx="0" formatCode="_(* #,##0.00_);_(* \(#,##0.00\);_(* &quot;-&quot;??_);_(@_)">
                  <c:v>0</c:v>
                </c:pt>
                <c:pt idx="19" formatCode="_(* #,##0.00_);_(* \(#,##0.00\);_(* &quot;-&quot;??_);_(@_)">
                  <c:v>0</c:v>
                </c:pt>
                <c:pt idx="20" formatCode="_(* #,##0.00_);_(* \(#,##0.00\);_(* &quot;-&quot;??_);_(@_)">
                  <c:v>0</c:v>
                </c:pt>
                <c:pt idx="21" formatCode="_(* #,##0.00_);_(* \(#,##0.00\);_(* &quot;-&quot;??_);_(@_)">
                  <c:v>39.596701573431488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DD-4287-908B-364B3474FB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0"/>
        <c:axId val="153557504"/>
        <c:axId val="158226624"/>
        <c:axId val="0"/>
      </c:area3DChart>
      <c:dateAx>
        <c:axId val="153557504"/>
        <c:scaling>
          <c:orientation val="minMax"/>
          <c:max val="1000"/>
          <c:min val="0"/>
        </c:scaling>
        <c:delete val="0"/>
        <c:axPos val="b"/>
        <c:numFmt formatCode="_(* #,##0.00_);_(* \(#,##0.00\);_(* &quot;-&quot;??_);_(@_)" sourceLinked="1"/>
        <c:majorTickMark val="none"/>
        <c:minorTickMark val="none"/>
        <c:tickLblPos val="none"/>
        <c:spPr>
          <a:ln>
            <a:noFill/>
          </a:ln>
        </c:spPr>
        <c:crossAx val="158226624"/>
        <c:crosses val="autoZero"/>
        <c:auto val="0"/>
        <c:lblOffset val="100"/>
        <c:baseTimeUnit val="days"/>
      </c:dateAx>
      <c:valAx>
        <c:axId val="158226624"/>
        <c:scaling>
          <c:orientation val="minMax"/>
          <c:max val="165"/>
          <c:min val="0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one"/>
        <c:crossAx val="153557504"/>
        <c:crosses val="autoZero"/>
        <c:crossBetween val="midCat"/>
      </c:valAx>
      <c:spPr>
        <a:noFill/>
      </c:spPr>
    </c:plotArea>
    <c:plotVisOnly val="1"/>
    <c:dispBlanksAs val="zero"/>
    <c:showDLblsOverMax val="0"/>
  </c:chart>
  <c:spPr>
    <a:noFill/>
    <a:ln>
      <a:noFill/>
    </a:ln>
  </c:sp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0B8630F-36B0-4A1E-8E05-7F7291A15DAB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2039938" y="744538"/>
            <a:ext cx="27178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DE7838F-BB32-4B72-ABC0-27C34ED5D82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01805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055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22248" fontAlgn="base">
              <a:spcBef>
                <a:spcPct val="0"/>
              </a:spcBef>
              <a:spcAft>
                <a:spcPct val="0"/>
              </a:spcAft>
              <a:defRPr/>
            </a:pPr>
            <a:fld id="{9B91A5FF-523A-4F13-8A75-4312C1461CC0}" type="slidenum">
              <a:rPr kumimoji="1" lang="en-US" altLang="zh-TW" smtClean="0">
                <a:latin typeface="Times New Roman" pitchFamily="18" charset="0"/>
              </a:rPr>
              <a:pPr defTabSz="922248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kumimoji="1" lang="en-US" altLang="zh-TW" dirty="0">
              <a:latin typeface="Times New Roman" pitchFamily="18" charset="0"/>
            </a:endParaRPr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082800" y="766763"/>
            <a:ext cx="2684463" cy="36798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14350" y="2919473"/>
            <a:ext cx="5829300" cy="2014478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28700" y="5325533"/>
            <a:ext cx="4800600" cy="240171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7FD4E-F0CE-4D75-B2ED-E26D13D0DC94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3FAB0-B7E6-4C0B-9667-0CFA63930FC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7660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CC8F2-0F18-42B1-B8D5-E6B33A934CD4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A4AEE-54EE-45A6-84F5-46ED3B7C8B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7215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3729037" y="502533"/>
            <a:ext cx="1157288" cy="106902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257176" y="502533"/>
            <a:ext cx="3357563" cy="106902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D4684-F87B-4665-B6D0-BE8879DDA637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5CBDA-F352-4DE0-BDF0-FFD54B337CF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3796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00235-FA38-418D-9EAD-9F0C6270A25D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BF412-E7F8-48D8-B023-077E16D4EFB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79001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41735" y="6039086"/>
            <a:ext cx="5829300" cy="186654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41735" y="3983275"/>
            <a:ext cx="5829300" cy="205581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EA4F7-F272-4AA8-B0B7-9F9A844D8D00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1F9B2-B136-417E-A331-D5A40C0406E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7307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257176" y="2923823"/>
            <a:ext cx="2257425" cy="82689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2628901" y="2923823"/>
            <a:ext cx="2257425" cy="82689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59E8E-62BA-4AF7-A38B-F6039681DDD3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014D6-63A7-4AD4-BE61-AD14563B792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6152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376356"/>
            <a:ext cx="6172200" cy="1566333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2103673"/>
            <a:ext cx="3030141" cy="8767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2900" y="2980384"/>
            <a:ext cx="3030141" cy="54147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3483770" y="2103673"/>
            <a:ext cx="3031331" cy="8767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3483770" y="2980384"/>
            <a:ext cx="3031331" cy="54147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5E3C8-F752-4DDA-A365-0A9B286B2798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BB611-B90E-465E-9A28-DA9B0CDF012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1333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842BF-456F-4832-867F-2FDBE6A835D9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0AB24-3E76-45BA-943D-3AC6BDCC48B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5774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611AF-E057-46F9-8872-2790F49AE0F3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2CC8B-AEC7-4576-8B9A-D5793961305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2664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1" y="374180"/>
            <a:ext cx="2256235" cy="15924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81288" y="374180"/>
            <a:ext cx="3833813" cy="80209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42901" y="1966619"/>
            <a:ext cx="2256235" cy="64284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D81B2-D766-4BF7-B9C8-397B197B11A6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E87F6-A05A-4FE5-A352-2CA9793F31A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4864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44216" y="6578601"/>
            <a:ext cx="4114800" cy="77664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344216" y="839728"/>
            <a:ext cx="4114800" cy="5638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344216" y="7355242"/>
            <a:ext cx="4114800" cy="110295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A5770-C4DB-41DE-8BDB-6227886776DE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F8E62-5FA0-4C3D-941C-226727DF208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0000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342900" y="376238"/>
            <a:ext cx="6172200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342900" y="2192338"/>
            <a:ext cx="6172200" cy="620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342900" y="8710613"/>
            <a:ext cx="1600200" cy="5000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00D1E61-E4A7-4737-8444-5B330FDE9A9E}" type="datetimeFigureOut">
              <a:rPr lang="zh-TW" altLang="en-US"/>
              <a:pPr>
                <a:defRPr/>
              </a:pPr>
              <a:t>2026-06-22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343150" y="8710613"/>
            <a:ext cx="2171700" cy="5000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4914900" y="8710613"/>
            <a:ext cx="1600200" cy="5000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3240D6-2EB1-4813-97A2-42A2295510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Line 25"/>
          <p:cNvSpPr>
            <a:spLocks noChangeShapeType="1"/>
          </p:cNvSpPr>
          <p:nvPr/>
        </p:nvSpPr>
        <p:spPr bwMode="auto">
          <a:xfrm flipH="1">
            <a:off x="5632182" y="8074565"/>
            <a:ext cx="0" cy="28800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pic>
        <p:nvPicPr>
          <p:cNvPr id="2052" name="Picture 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854" y="7843571"/>
            <a:ext cx="706437" cy="2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6" name="方塊圖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359685"/>
              </p:ext>
            </p:extLst>
          </p:nvPr>
        </p:nvGraphicFramePr>
        <p:xfrm>
          <a:off x="2097677" y="2489491"/>
          <a:ext cx="2651173" cy="3822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75" name="Rectangle 66"/>
          <p:cNvSpPr>
            <a:spLocks noChangeArrowheads="1"/>
          </p:cNvSpPr>
          <p:nvPr/>
        </p:nvSpPr>
        <p:spPr bwMode="auto">
          <a:xfrm>
            <a:off x="4810284" y="7051972"/>
            <a:ext cx="565072" cy="950914"/>
          </a:xfrm>
          <a:prstGeom prst="rect">
            <a:avLst/>
          </a:prstGeom>
          <a:gradFill rotWithShape="0">
            <a:gsLst>
              <a:gs pos="0">
                <a:srgbClr val="FFDB93"/>
              </a:gs>
              <a:gs pos="48000">
                <a:srgbClr val="FFF4DD"/>
              </a:gs>
              <a:gs pos="100000">
                <a:srgbClr val="FFDB93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FFDB93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0" lang="zh-TW" altLang="zh-TW" sz="18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78" name="Rectangle 131"/>
          <p:cNvSpPr>
            <a:spLocks noChangeArrowheads="1"/>
          </p:cNvSpPr>
          <p:nvPr/>
        </p:nvSpPr>
        <p:spPr bwMode="auto">
          <a:xfrm rot="10970">
            <a:off x="4730216" y="5831276"/>
            <a:ext cx="2015353" cy="3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教育科學文化支出 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93.83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28.13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80" name="Rectangle 110"/>
          <p:cNvSpPr>
            <a:spLocks noChangeArrowheads="1"/>
          </p:cNvSpPr>
          <p:nvPr/>
        </p:nvSpPr>
        <p:spPr bwMode="auto">
          <a:xfrm>
            <a:off x="5297826" y="2170340"/>
            <a:ext cx="576182" cy="41276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34000">
                <a:srgbClr val="E3F1FF"/>
              </a:gs>
              <a:gs pos="100000">
                <a:srgbClr val="CDE6FF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Righ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DE6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81" name="Rectangle 114"/>
          <p:cNvSpPr>
            <a:spLocks noChangeArrowheads="1"/>
          </p:cNvSpPr>
          <p:nvPr/>
        </p:nvSpPr>
        <p:spPr bwMode="auto">
          <a:xfrm>
            <a:off x="5867929" y="2345586"/>
            <a:ext cx="576183" cy="23801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23000">
                <a:srgbClr val="FBC9F1"/>
              </a:gs>
              <a:gs pos="100000">
                <a:srgbClr val="F98FC4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/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AFA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0"/>
              </a:spcBef>
              <a:buFontTx/>
              <a:buNone/>
            </a:pPr>
            <a:endParaRPr kumimoji="0" lang="zh-TW" altLang="zh-TW" sz="1800"/>
          </a:p>
        </p:txBody>
      </p:sp>
      <p:sp>
        <p:nvSpPr>
          <p:cNvPr id="2085" name="Rectangle 116"/>
          <p:cNvSpPr>
            <a:spLocks noChangeArrowheads="1"/>
          </p:cNvSpPr>
          <p:nvPr/>
        </p:nvSpPr>
        <p:spPr bwMode="auto">
          <a:xfrm>
            <a:off x="5297340" y="1876014"/>
            <a:ext cx="587294" cy="2943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32001">
                <a:srgbClr val="F1B2F9"/>
              </a:gs>
              <a:gs pos="100000">
                <a:srgbClr val="E882F6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/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AFA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86" name="Line 14"/>
          <p:cNvSpPr>
            <a:spLocks noChangeShapeType="1"/>
          </p:cNvSpPr>
          <p:nvPr/>
        </p:nvSpPr>
        <p:spPr bwMode="auto">
          <a:xfrm flipH="1" flipV="1">
            <a:off x="2356122" y="7626825"/>
            <a:ext cx="5478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87" name="Line 20"/>
          <p:cNvSpPr>
            <a:spLocks noChangeShapeType="1"/>
          </p:cNvSpPr>
          <p:nvPr/>
        </p:nvSpPr>
        <p:spPr bwMode="auto">
          <a:xfrm flipV="1">
            <a:off x="4326163" y="7602173"/>
            <a:ext cx="48253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89" name="Text Box 24"/>
          <p:cNvSpPr txBox="1">
            <a:spLocks noChangeArrowheads="1"/>
          </p:cNvSpPr>
          <p:nvPr/>
        </p:nvSpPr>
        <p:spPr bwMode="auto">
          <a:xfrm>
            <a:off x="1520206" y="1181866"/>
            <a:ext cx="3736457" cy="431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300" b="1" dirty="0">
                <a:latin typeface="標楷體" pitchFamily="65" charset="-120"/>
                <a:ea typeface="標楷體" pitchFamily="65" charset="-120"/>
              </a:rPr>
              <a:t>  </a:t>
            </a:r>
            <a:r>
              <a:rPr lang="zh-TW" altLang="en-US" sz="1400" b="1" dirty="0">
                <a:latin typeface="標楷體" pitchFamily="65" charset="-120"/>
                <a:ea typeface="標楷體" pitchFamily="65" charset="-120"/>
              </a:rPr>
              <a:t>歲入</a:t>
            </a:r>
            <a:r>
              <a:rPr lang="zh-TW" altLang="en-US" sz="1400" dirty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zh-TW" altLang="en-US" sz="1400" b="1" dirty="0">
                <a:latin typeface="標楷體" pitchFamily="65" charset="-120"/>
                <a:ea typeface="標楷體" pitchFamily="65" charset="-120"/>
              </a:rPr>
              <a:t>－　　歲出    ＝　歲入歲出賸餘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400" b="1" dirty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400" b="1" dirty="0">
                <a:latin typeface="標楷體" pitchFamily="65" charset="-120"/>
                <a:ea typeface="標楷體" pitchFamily="65" charset="-120"/>
              </a:rPr>
              <a:t>345.46        333.62         </a:t>
            </a:r>
            <a:r>
              <a:rPr lang="zh-TW" altLang="en-US" sz="1400" b="1" dirty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1400" b="1" dirty="0">
                <a:latin typeface="標楷體" pitchFamily="65" charset="-120"/>
                <a:ea typeface="標楷體" pitchFamily="65" charset="-120"/>
              </a:rPr>
              <a:t>11.83</a:t>
            </a:r>
          </a:p>
        </p:txBody>
      </p:sp>
      <p:sp>
        <p:nvSpPr>
          <p:cNvPr id="2090" name="Line 26"/>
          <p:cNvSpPr>
            <a:spLocks noChangeShapeType="1"/>
          </p:cNvSpPr>
          <p:nvPr/>
        </p:nvSpPr>
        <p:spPr bwMode="auto">
          <a:xfrm>
            <a:off x="5634628" y="8518693"/>
            <a:ext cx="0" cy="3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91" name="Rectangle 27"/>
          <p:cNvSpPr>
            <a:spLocks noChangeArrowheads="1"/>
          </p:cNvSpPr>
          <p:nvPr/>
        </p:nvSpPr>
        <p:spPr bwMode="auto">
          <a:xfrm>
            <a:off x="5194447" y="8473375"/>
            <a:ext cx="684001" cy="108002"/>
          </a:xfrm>
          <a:prstGeom prst="rect">
            <a:avLst/>
          </a:prstGeom>
          <a:gradFill rotWithShape="1">
            <a:gsLst>
              <a:gs pos="0">
                <a:srgbClr val="FEFCE5"/>
              </a:gs>
              <a:gs pos="100000">
                <a:srgbClr val="FBF38B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FCF6AA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92" name="Text Box 28"/>
          <p:cNvSpPr txBox="1">
            <a:spLocks noChangeArrowheads="1"/>
          </p:cNvSpPr>
          <p:nvPr/>
        </p:nvSpPr>
        <p:spPr bwMode="auto">
          <a:xfrm>
            <a:off x="5112221" y="8445206"/>
            <a:ext cx="846021" cy="180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800"/>
              </a:lnSpc>
              <a:spcBef>
                <a:spcPct val="0"/>
              </a:spcBef>
              <a:buFontTx/>
              <a:buNone/>
            </a:pPr>
            <a:r>
              <a:rPr lang="zh-TW" altLang="en-US" sz="900" dirty="0">
                <a:latin typeface="標楷體" pitchFamily="65" charset="-120"/>
                <a:ea typeface="標楷體" pitchFamily="65" charset="-120"/>
              </a:rPr>
              <a:t>繳庫數</a:t>
            </a:r>
            <a:r>
              <a:rPr lang="en-US" altLang="zh-TW" sz="900" dirty="0">
                <a:latin typeface="標楷體" pitchFamily="65" charset="-120"/>
                <a:ea typeface="標楷體" pitchFamily="65" charset="-120"/>
              </a:rPr>
              <a:t>0.05</a:t>
            </a:r>
          </a:p>
        </p:txBody>
      </p:sp>
      <p:sp>
        <p:nvSpPr>
          <p:cNvPr id="2093" name="Rectangle 29"/>
          <p:cNvSpPr>
            <a:spLocks noChangeArrowheads="1"/>
          </p:cNvSpPr>
          <p:nvPr/>
        </p:nvSpPr>
        <p:spPr bwMode="auto">
          <a:xfrm>
            <a:off x="2900872" y="7396102"/>
            <a:ext cx="684117" cy="415933"/>
          </a:xfrm>
          <a:prstGeom prst="rect">
            <a:avLst/>
          </a:prstGeom>
          <a:gradFill rotWithShape="1">
            <a:gsLst>
              <a:gs pos="0">
                <a:srgbClr val="B3E2FF"/>
              </a:gs>
              <a:gs pos="47000">
                <a:srgbClr val="D9F1FF"/>
              </a:gs>
              <a:gs pos="100000">
                <a:srgbClr val="B3E2FF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B3E2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94" name="Rectangle 30"/>
          <p:cNvSpPr>
            <a:spLocks noChangeArrowheads="1"/>
          </p:cNvSpPr>
          <p:nvPr/>
        </p:nvSpPr>
        <p:spPr bwMode="auto">
          <a:xfrm>
            <a:off x="3578555" y="7396102"/>
            <a:ext cx="684117" cy="415933"/>
          </a:xfrm>
          <a:prstGeom prst="rect">
            <a:avLst/>
          </a:prstGeom>
          <a:gradFill rotWithShape="0">
            <a:gsLst>
              <a:gs pos="0">
                <a:srgbClr val="FFFFCC"/>
              </a:gs>
              <a:gs pos="46000">
                <a:srgbClr val="FFFFE7"/>
              </a:gs>
              <a:gs pos="100000">
                <a:srgbClr val="FFFFCC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2" dir="b"/>
          </a:scene3d>
          <a:sp3d extrusionH="2778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95" name="Rectangle 31"/>
          <p:cNvSpPr>
            <a:spLocks noChangeArrowheads="1"/>
          </p:cNvSpPr>
          <p:nvPr/>
        </p:nvSpPr>
        <p:spPr bwMode="auto">
          <a:xfrm>
            <a:off x="2898447" y="7078595"/>
            <a:ext cx="1366649" cy="323856"/>
          </a:xfrm>
          <a:prstGeom prst="rect">
            <a:avLst/>
          </a:prstGeom>
          <a:gradFill rotWithShape="0">
            <a:gsLst>
              <a:gs pos="0">
                <a:srgbClr val="E7CFFF"/>
              </a:gs>
              <a:gs pos="49000">
                <a:srgbClr val="F3E5FF"/>
              </a:gs>
              <a:gs pos="100000">
                <a:srgbClr val="E7CFFF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E7CF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96" name="Text Box 32"/>
          <p:cNvSpPr txBox="1">
            <a:spLocks noChangeArrowheads="1"/>
          </p:cNvSpPr>
          <p:nvPr/>
        </p:nvSpPr>
        <p:spPr bwMode="auto">
          <a:xfrm>
            <a:off x="3103957" y="7107171"/>
            <a:ext cx="960305" cy="252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附屬單位決算</a:t>
            </a:r>
          </a:p>
        </p:txBody>
      </p:sp>
      <p:sp>
        <p:nvSpPr>
          <p:cNvPr id="2097" name="Text Box 33"/>
          <p:cNvSpPr txBox="1">
            <a:spLocks noChangeArrowheads="1"/>
          </p:cNvSpPr>
          <p:nvPr/>
        </p:nvSpPr>
        <p:spPr bwMode="auto">
          <a:xfrm>
            <a:off x="2883326" y="7483416"/>
            <a:ext cx="746022" cy="25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000">
                <a:latin typeface="標楷體" pitchFamily="65" charset="-120"/>
                <a:ea typeface="標楷體" pitchFamily="65" charset="-120"/>
              </a:rPr>
              <a:t>營業部分</a:t>
            </a:r>
          </a:p>
        </p:txBody>
      </p:sp>
      <p:sp>
        <p:nvSpPr>
          <p:cNvPr id="2098" name="Text Box 34"/>
          <p:cNvSpPr txBox="1">
            <a:spLocks noChangeArrowheads="1"/>
          </p:cNvSpPr>
          <p:nvPr/>
        </p:nvSpPr>
        <p:spPr bwMode="auto">
          <a:xfrm>
            <a:off x="3515972" y="7483416"/>
            <a:ext cx="895226" cy="25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000">
                <a:latin typeface="標楷體" pitchFamily="65" charset="-120"/>
                <a:ea typeface="標楷體" pitchFamily="65" charset="-120"/>
              </a:rPr>
              <a:t>非營業部分</a:t>
            </a:r>
          </a:p>
        </p:txBody>
      </p:sp>
      <p:sp>
        <p:nvSpPr>
          <p:cNvPr id="2099" name="Line 35"/>
          <p:cNvSpPr>
            <a:spLocks noChangeShapeType="1"/>
          </p:cNvSpPr>
          <p:nvPr/>
        </p:nvSpPr>
        <p:spPr bwMode="auto">
          <a:xfrm flipH="1" flipV="1">
            <a:off x="520008" y="8827520"/>
            <a:ext cx="5112174" cy="197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101" name="Rectangle 45"/>
          <p:cNvSpPr>
            <a:spLocks noChangeArrowheads="1"/>
          </p:cNvSpPr>
          <p:nvPr/>
        </p:nvSpPr>
        <p:spPr bwMode="auto">
          <a:xfrm>
            <a:off x="695540" y="2416998"/>
            <a:ext cx="1295220" cy="37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1100"/>
              </a:lnSpc>
              <a:spcBef>
                <a:spcPct val="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自有稅課收入 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31.09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9.00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02" name="Rectangle 46"/>
          <p:cNvSpPr>
            <a:spLocks noChangeArrowheads="1"/>
          </p:cNvSpPr>
          <p:nvPr/>
        </p:nvSpPr>
        <p:spPr bwMode="auto">
          <a:xfrm>
            <a:off x="651099" y="4389680"/>
            <a:ext cx="1521407" cy="33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fontAlgn="ctr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補助及協助收入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199.75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57.82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509782" y="2823059"/>
            <a:ext cx="194854" cy="6004459"/>
            <a:chOff x="408182" y="2822505"/>
            <a:chExt cx="194854" cy="5989704"/>
          </a:xfrm>
        </p:grpSpPr>
        <p:sp>
          <p:nvSpPr>
            <p:cNvPr id="2088" name="Line 23"/>
            <p:cNvSpPr>
              <a:spLocks noChangeShapeType="1"/>
            </p:cNvSpPr>
            <p:nvPr/>
          </p:nvSpPr>
          <p:spPr bwMode="auto">
            <a:xfrm flipH="1" flipV="1">
              <a:off x="414098" y="2827152"/>
              <a:ext cx="4319" cy="59850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04" name="Line 49"/>
            <p:cNvSpPr>
              <a:spLocks noChangeShapeType="1"/>
            </p:cNvSpPr>
            <p:nvPr/>
          </p:nvSpPr>
          <p:spPr bwMode="auto">
            <a:xfrm rot="10800000" flipH="1" flipV="1">
              <a:off x="408182" y="2822505"/>
              <a:ext cx="1948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2105" name="Rectangle 56"/>
          <p:cNvSpPr>
            <a:spLocks noChangeArrowheads="1"/>
          </p:cNvSpPr>
          <p:nvPr/>
        </p:nvSpPr>
        <p:spPr bwMode="auto">
          <a:xfrm rot="10970">
            <a:off x="4719631" y="3598061"/>
            <a:ext cx="1963362" cy="28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4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補助及其他支出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ts val="4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10.75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0" lang="zh-TW" altLang="en-US" sz="10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3.23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06" name="Rectangle 60"/>
          <p:cNvSpPr>
            <a:spLocks noChangeArrowheads="1"/>
          </p:cNvSpPr>
          <p:nvPr/>
        </p:nvSpPr>
        <p:spPr bwMode="auto">
          <a:xfrm>
            <a:off x="1163037" y="7080023"/>
            <a:ext cx="540000" cy="1016042"/>
          </a:xfrm>
          <a:prstGeom prst="rect">
            <a:avLst/>
          </a:prstGeom>
          <a:gradFill rotWithShape="0">
            <a:gsLst>
              <a:gs pos="0">
                <a:srgbClr val="FFDB93"/>
              </a:gs>
              <a:gs pos="46000">
                <a:srgbClr val="FFF5E1"/>
              </a:gs>
              <a:gs pos="100000">
                <a:srgbClr val="FFDB93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FFDB93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0" lang="zh-TW" altLang="zh-TW" sz="18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07" name="Text Box 63"/>
          <p:cNvSpPr txBox="1">
            <a:spLocks noChangeArrowheads="1"/>
          </p:cNvSpPr>
          <p:nvPr/>
        </p:nvSpPr>
        <p:spPr bwMode="auto">
          <a:xfrm>
            <a:off x="1131102" y="7382879"/>
            <a:ext cx="595230" cy="40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4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總收入</a:t>
            </a:r>
            <a:r>
              <a:rPr lang="en-US" altLang="zh-TW" sz="1000" dirty="0">
                <a:latin typeface="標楷體" pitchFamily="65" charset="-120"/>
                <a:ea typeface="標楷體" pitchFamily="65" charset="-120"/>
              </a:rPr>
              <a:t>0.55</a:t>
            </a:r>
          </a:p>
        </p:txBody>
      </p:sp>
      <p:sp>
        <p:nvSpPr>
          <p:cNvPr id="2108" name="Text Box 65"/>
          <p:cNvSpPr txBox="1">
            <a:spLocks noChangeArrowheads="1"/>
          </p:cNvSpPr>
          <p:nvPr/>
        </p:nvSpPr>
        <p:spPr bwMode="auto">
          <a:xfrm>
            <a:off x="1705696" y="7379327"/>
            <a:ext cx="599992" cy="40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0"/>
              </a:spcBef>
              <a:buFontTx/>
              <a:buNone/>
            </a:pPr>
            <a:r>
              <a:rPr lang="zh-TW" altLang="en-US" sz="1000">
                <a:latin typeface="標楷體" pitchFamily="65" charset="-120"/>
                <a:ea typeface="標楷體" pitchFamily="65" charset="-120"/>
              </a:rPr>
              <a:t>總支出</a:t>
            </a:r>
          </a:p>
          <a:p>
            <a:pPr algn="ctr" eaLnBrk="1" hangingPunct="1">
              <a:lnSpc>
                <a:spcPts val="1200"/>
              </a:lnSpc>
              <a:spcBef>
                <a:spcPct val="0"/>
              </a:spcBef>
              <a:buFontTx/>
              <a:buNone/>
            </a:pPr>
            <a:r>
              <a:rPr lang="en-US" altLang="zh-TW" sz="1000">
                <a:latin typeface="標楷體" pitchFamily="65" charset="-120"/>
                <a:ea typeface="標楷體" pitchFamily="65" charset="-120"/>
              </a:rPr>
              <a:t>0.43</a:t>
            </a:r>
          </a:p>
        </p:txBody>
      </p:sp>
      <p:sp>
        <p:nvSpPr>
          <p:cNvPr id="2109" name="Text Box 67"/>
          <p:cNvSpPr txBox="1">
            <a:spLocks noChangeArrowheads="1"/>
          </p:cNvSpPr>
          <p:nvPr/>
        </p:nvSpPr>
        <p:spPr bwMode="auto">
          <a:xfrm>
            <a:off x="4788086" y="7419416"/>
            <a:ext cx="644436" cy="427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總收入</a:t>
            </a: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>
                <a:latin typeface="標楷體" pitchFamily="65" charset="-120"/>
                <a:ea typeface="標楷體" pitchFamily="65" charset="-120"/>
              </a:rPr>
              <a:t>106.52</a:t>
            </a:r>
          </a:p>
        </p:txBody>
      </p:sp>
      <p:sp>
        <p:nvSpPr>
          <p:cNvPr id="2110" name="Rectangle 86"/>
          <p:cNvSpPr>
            <a:spLocks noChangeArrowheads="1"/>
          </p:cNvSpPr>
          <p:nvPr/>
        </p:nvSpPr>
        <p:spPr bwMode="auto">
          <a:xfrm rot="10970">
            <a:off x="4726605" y="5344279"/>
            <a:ext cx="2033306" cy="3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經濟發展支出 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73.98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22.18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1" name="Rectangle 85"/>
          <p:cNvSpPr>
            <a:spLocks noChangeArrowheads="1"/>
          </p:cNvSpPr>
          <p:nvPr/>
        </p:nvSpPr>
        <p:spPr bwMode="auto">
          <a:xfrm rot="10970">
            <a:off x="4729600" y="3343710"/>
            <a:ext cx="1724559" cy="28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4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社區發展及環境保護支出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ts val="4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 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5.69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0" lang="zh-TW" altLang="en-US" sz="10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1.71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2" name="Rectangle 87"/>
          <p:cNvSpPr>
            <a:spLocks noChangeArrowheads="1"/>
          </p:cNvSpPr>
          <p:nvPr/>
        </p:nvSpPr>
        <p:spPr bwMode="auto">
          <a:xfrm rot="10970">
            <a:off x="4729956" y="3167048"/>
            <a:ext cx="1668581" cy="168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5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債務支出  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1.20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（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0.36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5" name="Rectangle 102"/>
          <p:cNvSpPr>
            <a:spLocks noChangeArrowheads="1"/>
          </p:cNvSpPr>
          <p:nvPr/>
        </p:nvSpPr>
        <p:spPr bwMode="auto">
          <a:xfrm>
            <a:off x="692404" y="2976297"/>
            <a:ext cx="1045940" cy="34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1000"/>
              </a:lnSpc>
              <a:spcBef>
                <a:spcPct val="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其他各項收入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lnSpc>
                <a:spcPts val="1000"/>
              </a:lnSpc>
              <a:spcBef>
                <a:spcPct val="0"/>
              </a:spcBef>
              <a:buFontTx/>
              <a:buNone/>
            </a:pP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 9.93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2.88</a:t>
            </a:r>
            <a:r>
              <a:rPr kumimoji="0" lang="zh-TW" altLang="en-US" sz="9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6" name="Text Box 104"/>
          <p:cNvSpPr txBox="1">
            <a:spLocks noChangeArrowheads="1"/>
          </p:cNvSpPr>
          <p:nvPr/>
        </p:nvSpPr>
        <p:spPr bwMode="auto">
          <a:xfrm>
            <a:off x="650810" y="3678071"/>
            <a:ext cx="1235697" cy="33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統籌分配稅收入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>
                <a:latin typeface="標楷體" pitchFamily="65" charset="-120"/>
                <a:ea typeface="標楷體" pitchFamily="65" charset="-120"/>
              </a:rPr>
              <a:t>104.62</a:t>
            </a: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lang="en-US" altLang="zh-TW" sz="1000" dirty="0">
                <a:latin typeface="標楷體" pitchFamily="65" charset="-120"/>
                <a:ea typeface="標楷體" pitchFamily="65" charset="-120"/>
              </a:rPr>
              <a:t>30.29</a:t>
            </a: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％）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17" name="Text Box 112"/>
          <p:cNvSpPr txBox="1">
            <a:spLocks noChangeArrowheads="1"/>
          </p:cNvSpPr>
          <p:nvPr/>
        </p:nvSpPr>
        <p:spPr bwMode="auto">
          <a:xfrm>
            <a:off x="5235619" y="2219649"/>
            <a:ext cx="7095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TW" altLang="en-US" sz="800" dirty="0">
                <a:latin typeface="標楷體" pitchFamily="65" charset="-120"/>
                <a:ea typeface="標楷體" pitchFamily="65" charset="-120"/>
              </a:rPr>
              <a:t>債務之舉借</a:t>
            </a:r>
            <a:r>
              <a:rPr lang="en-US" altLang="zh-TW" sz="800" dirty="0">
                <a:latin typeface="標楷體" pitchFamily="65" charset="-120"/>
                <a:ea typeface="標楷體" pitchFamily="65" charset="-120"/>
              </a:rPr>
              <a:t>20.70</a:t>
            </a:r>
          </a:p>
        </p:txBody>
      </p:sp>
      <p:sp>
        <p:nvSpPr>
          <p:cNvPr id="2118" name="Rectangle 113"/>
          <p:cNvSpPr>
            <a:spLocks noChangeArrowheads="1"/>
          </p:cNvSpPr>
          <p:nvPr/>
        </p:nvSpPr>
        <p:spPr bwMode="auto">
          <a:xfrm>
            <a:off x="5868280" y="1872782"/>
            <a:ext cx="576183" cy="47924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27000">
                <a:srgbClr val="FFEFFF"/>
              </a:gs>
              <a:gs pos="100000">
                <a:srgbClr val="FFDDFF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/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DD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3" name="Rectangle 115"/>
          <p:cNvSpPr>
            <a:spLocks noChangeArrowheads="1"/>
          </p:cNvSpPr>
          <p:nvPr/>
        </p:nvSpPr>
        <p:spPr bwMode="auto">
          <a:xfrm>
            <a:off x="5294263" y="1658347"/>
            <a:ext cx="1150939" cy="217487"/>
          </a:xfrm>
          <a:prstGeom prst="rect">
            <a:avLst/>
          </a:prstGeom>
          <a:gradFill rotWithShape="0">
            <a:gsLst>
              <a:gs pos="40000">
                <a:srgbClr val="AAF9B9"/>
              </a:gs>
              <a:gs pos="0">
                <a:schemeClr val="bg1"/>
              </a:gs>
              <a:gs pos="100000">
                <a:srgbClr val="73F58C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rgbClr val="73F58C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kumimoji="0" lang="zh-TW" altLang="en-US" sz="1800"/>
          </a:p>
        </p:txBody>
      </p:sp>
      <p:sp>
        <p:nvSpPr>
          <p:cNvPr id="2120" name="Text Box 116"/>
          <p:cNvSpPr txBox="1">
            <a:spLocks noChangeArrowheads="1"/>
          </p:cNvSpPr>
          <p:nvPr/>
        </p:nvSpPr>
        <p:spPr bwMode="auto">
          <a:xfrm>
            <a:off x="5296765" y="1641229"/>
            <a:ext cx="1180936" cy="252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dist" eaLnBrk="1" hangingPunct="1">
              <a:spcBef>
                <a:spcPct val="50000"/>
              </a:spcBef>
              <a:buFontTx/>
              <a:buNone/>
            </a:pPr>
            <a:r>
              <a:rPr lang="zh-TW" altLang="en-US" sz="1000">
                <a:latin typeface="標楷體" pitchFamily="65" charset="-120"/>
                <a:ea typeface="標楷體" pitchFamily="65" charset="-120"/>
              </a:rPr>
              <a:t>融 資 調 度</a:t>
            </a:r>
          </a:p>
        </p:txBody>
      </p:sp>
      <p:sp>
        <p:nvSpPr>
          <p:cNvPr id="2121" name="Text Box 118"/>
          <p:cNvSpPr txBox="1">
            <a:spLocks noChangeArrowheads="1"/>
          </p:cNvSpPr>
          <p:nvPr/>
        </p:nvSpPr>
        <p:spPr bwMode="auto">
          <a:xfrm>
            <a:off x="5822178" y="1945868"/>
            <a:ext cx="709515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TW" altLang="en-US" sz="800" dirty="0">
                <a:latin typeface="標楷體" pitchFamily="65" charset="-120"/>
                <a:ea typeface="標楷體" pitchFamily="65" charset="-120"/>
              </a:rPr>
              <a:t>債務之償還</a:t>
            </a:r>
            <a:r>
              <a:rPr lang="en-US" altLang="zh-TW" sz="800" dirty="0">
                <a:latin typeface="標楷體" pitchFamily="65" charset="-120"/>
                <a:ea typeface="標楷體" pitchFamily="65" charset="-120"/>
              </a:rPr>
              <a:t>28.00</a:t>
            </a:r>
          </a:p>
        </p:txBody>
      </p:sp>
      <p:sp>
        <p:nvSpPr>
          <p:cNvPr id="2123" name="Rectangle 130"/>
          <p:cNvSpPr>
            <a:spLocks noChangeArrowheads="1"/>
          </p:cNvSpPr>
          <p:nvPr/>
        </p:nvSpPr>
        <p:spPr bwMode="auto">
          <a:xfrm rot="10970">
            <a:off x="4722482" y="4297951"/>
            <a:ext cx="1881794" cy="3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社會福利支出 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61.84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18.54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24" name="Rectangle 131"/>
          <p:cNvSpPr>
            <a:spLocks noChangeArrowheads="1"/>
          </p:cNvSpPr>
          <p:nvPr/>
        </p:nvSpPr>
        <p:spPr bwMode="auto">
          <a:xfrm rot="10970">
            <a:off x="4723637" y="4895228"/>
            <a:ext cx="1944418" cy="3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一般政務支出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66.68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19.99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25" name="Rectangle 129"/>
          <p:cNvSpPr>
            <a:spLocks noChangeArrowheads="1"/>
          </p:cNvSpPr>
          <p:nvPr/>
        </p:nvSpPr>
        <p:spPr bwMode="auto">
          <a:xfrm rot="10970">
            <a:off x="4718826" y="3839598"/>
            <a:ext cx="2026956" cy="33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退休撫卹支出 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        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19.62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 （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5.88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％）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26" name="AutoShape 11"/>
          <p:cNvSpPr>
            <a:spLocks noChangeArrowheads="1"/>
          </p:cNvSpPr>
          <p:nvPr/>
        </p:nvSpPr>
        <p:spPr bwMode="auto">
          <a:xfrm>
            <a:off x="740708" y="2188108"/>
            <a:ext cx="1172578" cy="22565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DFDFF"/>
              </a:gs>
              <a:gs pos="42999">
                <a:srgbClr val="E0E0FF"/>
              </a:gs>
              <a:gs pos="100000">
                <a:srgbClr val="CCCCFF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scene3d>
            <a:camera prst="legacyPerspectiveTopRight"/>
            <a:lightRig rig="legacyFlat3" dir="r"/>
          </a:scene3d>
          <a:sp3d extrusionH="354000" prstMaterial="legacyMatte">
            <a:bevelT w="13500" h="13500" prst="angle"/>
            <a:bevelB w="13500" h="13500" prst="angle"/>
            <a:extrusionClr>
              <a:srgbClr val="CCCCFF"/>
            </a:extrusionClr>
          </a:sp3d>
        </p:spPr>
        <p:txBody>
          <a:bodyPr wrap="none" anchor="ctr">
            <a:flatTx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9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自籌財源（</a:t>
            </a:r>
            <a:r>
              <a:rPr kumimoji="0" lang="en-US" altLang="zh-TW" sz="9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11.89</a:t>
            </a:r>
            <a:r>
              <a:rPr kumimoji="0" lang="zh-TW" altLang="en-US" sz="9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％）</a:t>
            </a:r>
          </a:p>
        </p:txBody>
      </p:sp>
      <p:sp>
        <p:nvSpPr>
          <p:cNvPr id="2127" name="AutoShape 12"/>
          <p:cNvSpPr>
            <a:spLocks noChangeArrowheads="1"/>
          </p:cNvSpPr>
          <p:nvPr/>
        </p:nvSpPr>
        <p:spPr bwMode="auto">
          <a:xfrm>
            <a:off x="705671" y="3368082"/>
            <a:ext cx="1188001" cy="20637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36000">
                <a:srgbClr val="B8E1FD"/>
              </a:gs>
              <a:gs pos="100000">
                <a:srgbClr val="7FC9FB"/>
              </a:gs>
            </a:gsLst>
            <a:path path="shape">
              <a:fillToRect l="50000" t="50000" r="50000" b="50000"/>
            </a:path>
          </a:gradFill>
          <a:ln w="9525">
            <a:round/>
            <a:headEnd/>
            <a:tailEnd/>
          </a:ln>
          <a:scene3d>
            <a:camera prst="legacyPerspectiveTopRight"/>
            <a:lightRig rig="legacyFlat3" dir="r"/>
          </a:scene3d>
          <a:sp3d extrusionH="354000" prstMaterial="legacyMatte">
            <a:bevelT w="13500" h="13500" prst="angle"/>
            <a:bevelB w="13500" h="13500" prst="angle"/>
            <a:extrusionClr>
              <a:srgbClr val="7FC9FB"/>
            </a:extrusionClr>
          </a:sp3d>
        </p:spPr>
        <p:txBody>
          <a:bodyPr wrap="none" anchor="ctr">
            <a:flatTx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sz="9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 非自籌財源（</a:t>
            </a:r>
            <a:r>
              <a:rPr kumimoji="0" lang="en-US" altLang="zh-TW" sz="9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88.11</a:t>
            </a:r>
            <a:r>
              <a:rPr kumimoji="0" lang="zh-TW" altLang="en-US" sz="9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％）</a:t>
            </a:r>
          </a:p>
        </p:txBody>
      </p:sp>
      <p:sp>
        <p:nvSpPr>
          <p:cNvPr id="2" name="Text Box 117"/>
          <p:cNvSpPr txBox="1">
            <a:spLocks noChangeArrowheads="1"/>
          </p:cNvSpPr>
          <p:nvPr/>
        </p:nvSpPr>
        <p:spPr bwMode="auto">
          <a:xfrm>
            <a:off x="5267440" y="1893647"/>
            <a:ext cx="615951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1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000"/>
              </a:lnSpc>
              <a:spcBef>
                <a:spcPct val="0"/>
              </a:spcBef>
              <a:buFontTx/>
              <a:buNone/>
              <a:defRPr/>
            </a:pPr>
            <a:r>
              <a:rPr lang="zh-TW" altLang="en-US" sz="800" spc="-100" dirty="0">
                <a:latin typeface="標楷體" pitchFamily="65" charset="-120"/>
                <a:ea typeface="標楷體" pitchFamily="65" charset="-120"/>
              </a:rPr>
              <a:t>歲入歲出賸餘</a:t>
            </a:r>
            <a:endParaRPr lang="en-US" altLang="zh-TW" sz="800" spc="-100" dirty="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lnSpc>
                <a:spcPts val="1000"/>
              </a:lnSpc>
              <a:spcBef>
                <a:spcPct val="0"/>
              </a:spcBef>
              <a:buFontTx/>
              <a:buNone/>
              <a:defRPr/>
            </a:pPr>
            <a:r>
              <a:rPr lang="zh-TW" altLang="en-US" sz="800" dirty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800" dirty="0">
                <a:latin typeface="標楷體" pitchFamily="65" charset="-120"/>
                <a:ea typeface="標楷體" pitchFamily="65" charset="-120"/>
              </a:rPr>
              <a:t>11.83</a:t>
            </a:r>
            <a:endParaRPr lang="en-US" altLang="zh-TW" sz="80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53" name="Text Box 18"/>
          <p:cNvSpPr txBox="1">
            <a:spLocks noChangeArrowheads="1"/>
          </p:cNvSpPr>
          <p:nvPr/>
        </p:nvSpPr>
        <p:spPr bwMode="auto">
          <a:xfrm>
            <a:off x="2676782" y="580694"/>
            <a:ext cx="1628069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300" b="1" dirty="0">
                <a:latin typeface="標楷體" pitchFamily="65" charset="-120"/>
                <a:ea typeface="標楷體" pitchFamily="65" charset="-120"/>
              </a:rPr>
              <a:t>中華民國 </a:t>
            </a:r>
            <a:r>
              <a:rPr lang="en-US" altLang="zh-TW" sz="1300" b="1" dirty="0">
                <a:latin typeface="標楷體" pitchFamily="65" charset="-120"/>
                <a:ea typeface="標楷體" pitchFamily="65" charset="-120"/>
              </a:rPr>
              <a:t>114 </a:t>
            </a:r>
            <a:r>
              <a:rPr lang="zh-TW" altLang="en-US" sz="1300" b="1" dirty="0">
                <a:latin typeface="標楷體" pitchFamily="65" charset="-120"/>
                <a:ea typeface="標楷體" pitchFamily="65" charset="-120"/>
              </a:rPr>
              <a:t>年度</a:t>
            </a:r>
          </a:p>
        </p:txBody>
      </p:sp>
      <p:sp>
        <p:nvSpPr>
          <p:cNvPr id="2054" name="Text Box 19"/>
          <p:cNvSpPr txBox="1">
            <a:spLocks noChangeArrowheads="1"/>
          </p:cNvSpPr>
          <p:nvPr/>
        </p:nvSpPr>
        <p:spPr bwMode="auto">
          <a:xfrm>
            <a:off x="5235575" y="866919"/>
            <a:ext cx="1609725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 b="1">
                <a:latin typeface="標楷體" pitchFamily="65" charset="-120"/>
                <a:ea typeface="標楷體" pitchFamily="65" charset="-120"/>
              </a:rPr>
              <a:t>單位</a:t>
            </a:r>
            <a:r>
              <a:rPr lang="en-US" altLang="zh-TW" sz="1200" b="1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1200" b="1">
                <a:latin typeface="標楷體" pitchFamily="65" charset="-120"/>
                <a:ea typeface="標楷體" pitchFamily="65" charset="-120"/>
              </a:rPr>
              <a:t>新臺幣億元</a:t>
            </a:r>
          </a:p>
        </p:txBody>
      </p:sp>
      <p:sp>
        <p:nvSpPr>
          <p:cNvPr id="2055" name="Rectangle 68"/>
          <p:cNvSpPr>
            <a:spLocks noChangeArrowheads="1"/>
          </p:cNvSpPr>
          <p:nvPr/>
        </p:nvSpPr>
        <p:spPr bwMode="auto">
          <a:xfrm>
            <a:off x="546100" y="102857"/>
            <a:ext cx="593407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50" tIns="53975" rIns="107950" bIns="53975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TW" altLang="en-US" sz="1800" b="1" dirty="0">
                <a:latin typeface="標楷體" pitchFamily="65" charset="-120"/>
                <a:ea typeface="標楷體" pitchFamily="65" charset="-120"/>
              </a:rPr>
              <a:t>花蓮縣總決算審定後概況</a:t>
            </a:r>
          </a:p>
        </p:txBody>
      </p:sp>
      <p:sp>
        <p:nvSpPr>
          <p:cNvPr id="2056" name="Rectangle 70"/>
          <p:cNvSpPr>
            <a:spLocks noChangeArrowheads="1"/>
          </p:cNvSpPr>
          <p:nvPr/>
        </p:nvSpPr>
        <p:spPr bwMode="auto">
          <a:xfrm>
            <a:off x="5354899" y="7050088"/>
            <a:ext cx="565150" cy="1060962"/>
          </a:xfrm>
          <a:prstGeom prst="rect">
            <a:avLst/>
          </a:prstGeom>
          <a:gradFill rotWithShape="1">
            <a:gsLst>
              <a:gs pos="0">
                <a:srgbClr val="B3E2FF"/>
              </a:gs>
              <a:gs pos="48000">
                <a:srgbClr val="DDF3FF"/>
              </a:gs>
              <a:gs pos="100000">
                <a:srgbClr val="B3E2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B3E2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0" lang="zh-TW" altLang="zh-TW" sz="18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57" name="Text Box 117"/>
          <p:cNvSpPr txBox="1">
            <a:spLocks noChangeArrowheads="1"/>
          </p:cNvSpPr>
          <p:nvPr/>
        </p:nvSpPr>
        <p:spPr bwMode="auto">
          <a:xfrm>
            <a:off x="5848045" y="2383355"/>
            <a:ext cx="615950" cy="2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1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800"/>
              </a:lnSpc>
              <a:spcBef>
                <a:spcPct val="0"/>
              </a:spcBef>
              <a:buFontTx/>
              <a:buNone/>
            </a:pPr>
            <a:r>
              <a:rPr lang="zh-TW" altLang="en-US" sz="800" dirty="0">
                <a:latin typeface="標楷體" pitchFamily="65" charset="-120"/>
                <a:ea typeface="標楷體" pitchFamily="65" charset="-120"/>
              </a:rPr>
              <a:t>收支賸餘 </a:t>
            </a:r>
            <a:r>
              <a:rPr lang="en-US" altLang="zh-TW" sz="800" dirty="0">
                <a:latin typeface="標楷體" pitchFamily="65" charset="-120"/>
                <a:ea typeface="標楷體" pitchFamily="65" charset="-120"/>
              </a:rPr>
              <a:t>4.53</a:t>
            </a:r>
            <a:endParaRPr lang="en-US" altLang="zh-TW" sz="800" dirty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60" name="Text Box 72"/>
          <p:cNvSpPr txBox="1">
            <a:spLocks noChangeArrowheads="1"/>
          </p:cNvSpPr>
          <p:nvPr/>
        </p:nvSpPr>
        <p:spPr bwMode="auto">
          <a:xfrm>
            <a:off x="4738147" y="7961327"/>
            <a:ext cx="6810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TW" altLang="en-US" sz="8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短絀</a:t>
            </a:r>
            <a:r>
              <a:rPr lang="en-US" altLang="zh-TW" sz="800" dirty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2.50</a:t>
            </a:r>
          </a:p>
        </p:txBody>
      </p:sp>
      <p:sp>
        <p:nvSpPr>
          <p:cNvPr id="2061" name="Text Box 67"/>
          <p:cNvSpPr txBox="1">
            <a:spLocks noChangeArrowheads="1"/>
          </p:cNvSpPr>
          <p:nvPr/>
        </p:nvSpPr>
        <p:spPr bwMode="auto">
          <a:xfrm>
            <a:off x="5322928" y="7417632"/>
            <a:ext cx="6445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總支出</a:t>
            </a:r>
            <a:endParaRPr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zh-TW" sz="1000" dirty="0">
                <a:latin typeface="標楷體" pitchFamily="65" charset="-120"/>
                <a:ea typeface="標楷體" pitchFamily="65" charset="-120"/>
              </a:rPr>
              <a:t>109.02</a:t>
            </a:r>
          </a:p>
        </p:txBody>
      </p:sp>
      <p:pic>
        <p:nvPicPr>
          <p:cNvPr id="2067" name="Picture 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56" y="7874513"/>
            <a:ext cx="701675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8" name="Rectangle 70"/>
          <p:cNvSpPr>
            <a:spLocks noChangeArrowheads="1"/>
          </p:cNvSpPr>
          <p:nvPr/>
        </p:nvSpPr>
        <p:spPr bwMode="auto">
          <a:xfrm>
            <a:off x="1682668" y="7076000"/>
            <a:ext cx="565150" cy="950913"/>
          </a:xfrm>
          <a:prstGeom prst="rect">
            <a:avLst/>
          </a:prstGeom>
          <a:gradFill rotWithShape="1">
            <a:gsLst>
              <a:gs pos="0">
                <a:srgbClr val="B3E2FF"/>
              </a:gs>
              <a:gs pos="48000">
                <a:srgbClr val="DDF3FF"/>
              </a:gs>
              <a:gs pos="100000">
                <a:srgbClr val="B3E2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B3E2FF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0" lang="zh-TW" altLang="zh-TW" sz="180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69" name="Text Box 65"/>
          <p:cNvSpPr txBox="1">
            <a:spLocks noChangeArrowheads="1"/>
          </p:cNvSpPr>
          <p:nvPr/>
        </p:nvSpPr>
        <p:spPr bwMode="auto">
          <a:xfrm>
            <a:off x="1676210" y="7941011"/>
            <a:ext cx="600075" cy="21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0"/>
              </a:spcBef>
              <a:buFontTx/>
              <a:buNone/>
            </a:pPr>
            <a:r>
              <a:rPr lang="zh-TW" altLang="en-US" sz="800" dirty="0">
                <a:latin typeface="標楷體" pitchFamily="65" charset="-120"/>
                <a:ea typeface="標楷體" pitchFamily="65" charset="-120"/>
              </a:rPr>
              <a:t>淨利</a:t>
            </a:r>
            <a:r>
              <a:rPr lang="en-US" altLang="zh-TW" sz="800" dirty="0">
                <a:latin typeface="標楷體" pitchFamily="65" charset="-120"/>
                <a:ea typeface="標楷體" pitchFamily="65" charset="-120"/>
              </a:rPr>
              <a:t>0.004</a:t>
            </a:r>
          </a:p>
        </p:txBody>
      </p:sp>
      <p:sp>
        <p:nvSpPr>
          <p:cNvPr id="2070" name="Rectangle 27"/>
          <p:cNvSpPr>
            <a:spLocks noChangeArrowheads="1"/>
          </p:cNvSpPr>
          <p:nvPr/>
        </p:nvSpPr>
        <p:spPr bwMode="auto">
          <a:xfrm>
            <a:off x="1581928" y="8500095"/>
            <a:ext cx="684212" cy="109538"/>
          </a:xfrm>
          <a:prstGeom prst="rect">
            <a:avLst/>
          </a:prstGeom>
          <a:gradFill rotWithShape="1">
            <a:gsLst>
              <a:gs pos="0">
                <a:srgbClr val="FEFCE5"/>
              </a:gs>
              <a:gs pos="100000">
                <a:srgbClr val="FBF38B"/>
              </a:gs>
            </a:gsLst>
            <a:path path="shape">
              <a:fillToRect l="50000" t="50000" r="50000" b="50000"/>
            </a:path>
          </a:gradFill>
          <a:ln w="9525">
            <a:miter lim="800000"/>
            <a:headEnd/>
            <a:tailEnd/>
          </a:ln>
          <a:scene3d>
            <a:camera prst="legacyObliqueTopRight"/>
            <a:lightRig rig="legacyFlat3" dir="r"/>
          </a:scene3d>
          <a:sp3d extrusionH="277800" prstMaterial="legacyMatte">
            <a:bevelT w="13500" h="13500" prst="angle"/>
            <a:bevelB w="13500" h="13500" prst="angle"/>
            <a:extrusionClr>
              <a:srgbClr val="FCF6AA"/>
            </a:extrusionClr>
          </a:sp3d>
        </p:spPr>
        <p:txBody>
          <a:bodyPr wrap="none" anchor="ctr"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TW" altLang="en-US" sz="1800"/>
          </a:p>
        </p:txBody>
      </p:sp>
      <p:sp>
        <p:nvSpPr>
          <p:cNvPr id="2071" name="Text Box 28"/>
          <p:cNvSpPr txBox="1">
            <a:spLocks noChangeArrowheads="1"/>
          </p:cNvSpPr>
          <p:nvPr/>
        </p:nvSpPr>
        <p:spPr bwMode="auto">
          <a:xfrm>
            <a:off x="1503944" y="8470779"/>
            <a:ext cx="846137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800"/>
              </a:lnSpc>
              <a:spcBef>
                <a:spcPct val="0"/>
              </a:spcBef>
              <a:buFontTx/>
              <a:buNone/>
            </a:pPr>
            <a:r>
              <a:rPr lang="zh-TW" altLang="en-US" sz="900" dirty="0">
                <a:latin typeface="標楷體" pitchFamily="65" charset="-120"/>
                <a:ea typeface="標楷體" pitchFamily="65" charset="-120"/>
              </a:rPr>
              <a:t>繳庫數</a:t>
            </a:r>
            <a:r>
              <a:rPr lang="en-US" altLang="zh-TW" sz="900" dirty="0">
                <a:latin typeface="標楷體" pitchFamily="65" charset="-120"/>
                <a:ea typeface="標楷體" pitchFamily="65" charset="-120"/>
              </a:rPr>
              <a:t>0.001</a:t>
            </a:r>
          </a:p>
        </p:txBody>
      </p:sp>
      <p:sp>
        <p:nvSpPr>
          <p:cNvPr id="2072" name="Line 25"/>
          <p:cNvSpPr>
            <a:spLocks noChangeShapeType="1"/>
          </p:cNvSpPr>
          <p:nvPr/>
        </p:nvSpPr>
        <p:spPr bwMode="auto">
          <a:xfrm flipH="1">
            <a:off x="2003378" y="8110748"/>
            <a:ext cx="0" cy="2881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73" name="Line 25"/>
          <p:cNvSpPr>
            <a:spLocks noChangeShapeType="1"/>
          </p:cNvSpPr>
          <p:nvPr/>
        </p:nvSpPr>
        <p:spPr bwMode="auto">
          <a:xfrm flipH="1">
            <a:off x="520012" y="8558086"/>
            <a:ext cx="106191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74" name="Text Box 63"/>
          <p:cNvSpPr txBox="1">
            <a:spLocks noChangeArrowheads="1"/>
          </p:cNvSpPr>
          <p:nvPr/>
        </p:nvSpPr>
        <p:spPr bwMode="auto">
          <a:xfrm>
            <a:off x="1666913" y="7386324"/>
            <a:ext cx="595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algn="ctr" eaLnBrk="1" hangingPunct="1">
              <a:lnSpc>
                <a:spcPts val="1200"/>
              </a:lnSpc>
              <a:spcBef>
                <a:spcPct val="40000"/>
              </a:spcBef>
              <a:buFontTx/>
              <a:buNone/>
            </a:pPr>
            <a:r>
              <a:rPr lang="zh-TW" altLang="en-US" sz="1000" dirty="0">
                <a:latin typeface="標楷體" pitchFamily="65" charset="-120"/>
                <a:ea typeface="標楷體" pitchFamily="65" charset="-120"/>
              </a:rPr>
              <a:t>總支出</a:t>
            </a:r>
            <a:r>
              <a:rPr lang="en-US" altLang="zh-TW" sz="1000" dirty="0">
                <a:latin typeface="標楷體" pitchFamily="65" charset="-120"/>
                <a:ea typeface="標楷體" pitchFamily="65" charset="-120"/>
              </a:rPr>
              <a:t>0.55</a:t>
            </a:r>
          </a:p>
        </p:txBody>
      </p:sp>
      <p:sp>
        <p:nvSpPr>
          <p:cNvPr id="88" name="Rectangle 102"/>
          <p:cNvSpPr>
            <a:spLocks noChangeArrowheads="1"/>
          </p:cNvSpPr>
          <p:nvPr/>
        </p:nvSpPr>
        <p:spPr bwMode="auto">
          <a:xfrm>
            <a:off x="689909" y="2708239"/>
            <a:ext cx="13433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lnSpc>
                <a:spcPts val="1000"/>
              </a:lnSpc>
              <a:spcBef>
                <a:spcPct val="0"/>
              </a:spcBef>
              <a:buFontTx/>
              <a:buNone/>
            </a:pP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營業盈餘及事業收入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  <a:p>
            <a:pPr eaLnBrk="1" hangingPunct="1">
              <a:lnSpc>
                <a:spcPts val="1000"/>
              </a:lnSpc>
              <a:spcBef>
                <a:spcPct val="0"/>
              </a:spcBef>
              <a:buFontTx/>
              <a:buNone/>
            </a:pP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 0.05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kumimoji="0" lang="en-US" altLang="zh-TW" sz="1000" dirty="0">
                <a:latin typeface="標楷體" pitchFamily="65" charset="-120"/>
                <a:ea typeface="標楷體" pitchFamily="65" charset="-120"/>
              </a:rPr>
              <a:t>0.02</a:t>
            </a:r>
            <a:r>
              <a:rPr kumimoji="0" lang="zh-TW" altLang="en-US" sz="900" dirty="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％</a:t>
            </a:r>
            <a:r>
              <a:rPr kumimoji="0" lang="zh-TW" altLang="en-US" sz="1000" dirty="0">
                <a:latin typeface="標楷體" pitchFamily="65" charset="-120"/>
                <a:ea typeface="標楷體" pitchFamily="65" charset="-120"/>
              </a:rPr>
              <a:t>）</a:t>
            </a:r>
            <a:endParaRPr kumimoji="0" lang="en-US" altLang="zh-TW" sz="10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103" name="Line 47"/>
          <p:cNvSpPr>
            <a:spLocks noChangeShapeType="1"/>
          </p:cNvSpPr>
          <p:nvPr/>
        </p:nvSpPr>
        <p:spPr bwMode="auto">
          <a:xfrm rot="10800000" flipH="1">
            <a:off x="1941799" y="2827717"/>
            <a:ext cx="25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0" name="Line 102"/>
          <p:cNvSpPr>
            <a:spLocks noChangeShapeType="1"/>
          </p:cNvSpPr>
          <p:nvPr/>
        </p:nvSpPr>
        <p:spPr bwMode="auto">
          <a:xfrm flipV="1">
            <a:off x="2030907" y="2883101"/>
            <a:ext cx="2301" cy="22346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3" name="Line 104"/>
          <p:cNvSpPr>
            <a:spLocks noChangeShapeType="1"/>
          </p:cNvSpPr>
          <p:nvPr/>
        </p:nvSpPr>
        <p:spPr bwMode="auto">
          <a:xfrm>
            <a:off x="1922908" y="3109118"/>
            <a:ext cx="10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grpSp>
        <p:nvGrpSpPr>
          <p:cNvPr id="6" name="群組 5"/>
          <p:cNvGrpSpPr/>
          <p:nvPr/>
        </p:nvGrpSpPr>
        <p:grpSpPr>
          <a:xfrm>
            <a:off x="1915667" y="3258877"/>
            <a:ext cx="270560" cy="576012"/>
            <a:chOff x="1930227" y="3258877"/>
            <a:chExt cx="270560" cy="576012"/>
          </a:xfrm>
        </p:grpSpPr>
        <p:sp>
          <p:nvSpPr>
            <p:cNvPr id="2113" name="Line 102"/>
            <p:cNvSpPr>
              <a:spLocks noChangeShapeType="1"/>
            </p:cNvSpPr>
            <p:nvPr/>
          </p:nvSpPr>
          <p:spPr bwMode="auto">
            <a:xfrm flipV="1">
              <a:off x="2038787" y="3258877"/>
              <a:ext cx="0" cy="5760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14" name="Line 104"/>
            <p:cNvSpPr>
              <a:spLocks noChangeShapeType="1"/>
            </p:cNvSpPr>
            <p:nvPr/>
          </p:nvSpPr>
          <p:spPr bwMode="auto">
            <a:xfrm>
              <a:off x="1930227" y="3832485"/>
              <a:ext cx="108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129" name="Line 47"/>
            <p:cNvSpPr>
              <a:spLocks noChangeShapeType="1"/>
            </p:cNvSpPr>
            <p:nvPr/>
          </p:nvSpPr>
          <p:spPr bwMode="auto">
            <a:xfrm rot="10800000" flipH="1">
              <a:off x="2038787" y="3262848"/>
              <a:ext cx="162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 dirty="0"/>
            </a:p>
          </p:txBody>
        </p:sp>
      </p:grpSp>
      <p:sp>
        <p:nvSpPr>
          <p:cNvPr id="2100" name="Line 43"/>
          <p:cNvSpPr>
            <a:spLocks noChangeShapeType="1"/>
          </p:cNvSpPr>
          <p:nvPr/>
        </p:nvSpPr>
        <p:spPr bwMode="auto">
          <a:xfrm rot="10800000" flipH="1">
            <a:off x="1931729" y="4513047"/>
            <a:ext cx="25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131" name="Text Box 111"/>
          <p:cNvSpPr txBox="1">
            <a:spLocks noChangeArrowheads="1"/>
          </p:cNvSpPr>
          <p:nvPr/>
        </p:nvSpPr>
        <p:spPr bwMode="auto">
          <a:xfrm>
            <a:off x="2435818" y="4105865"/>
            <a:ext cx="606308" cy="284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 b="1" dirty="0">
                <a:latin typeface="標楷體" pitchFamily="65" charset="-120"/>
                <a:ea typeface="標楷體" pitchFamily="65" charset="-120"/>
              </a:rPr>
              <a:t>歲 入</a:t>
            </a:r>
          </a:p>
        </p:txBody>
      </p:sp>
      <p:sp>
        <p:nvSpPr>
          <p:cNvPr id="2132" name="Text Box 22"/>
          <p:cNvSpPr txBox="1">
            <a:spLocks noChangeArrowheads="1"/>
          </p:cNvSpPr>
          <p:nvPr/>
        </p:nvSpPr>
        <p:spPr bwMode="auto">
          <a:xfrm>
            <a:off x="3416652" y="4919154"/>
            <a:ext cx="647610" cy="28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7620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1pPr>
            <a:lvl2pPr marL="742950" indent="-285750" defTabSz="7620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2pPr>
            <a:lvl3pPr marL="1143000" indent="-228600" defTabSz="7620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3pPr>
            <a:lvl4pPr marL="1600200" indent="-228600" defTabSz="7620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4pPr>
            <a:lvl5pPr marL="2057400" indent="-228600" defTabSz="7620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TW" altLang="en-US" sz="1200" b="1" dirty="0">
                <a:latin typeface="標楷體" pitchFamily="65" charset="-120"/>
                <a:ea typeface="標楷體" pitchFamily="65" charset="-120"/>
              </a:rPr>
              <a:t>歲 出</a:t>
            </a:r>
          </a:p>
        </p:txBody>
      </p:sp>
      <p:sp>
        <p:nvSpPr>
          <p:cNvPr id="2077" name="Line 53"/>
          <p:cNvSpPr>
            <a:spLocks noChangeShapeType="1"/>
          </p:cNvSpPr>
          <p:nvPr/>
        </p:nvSpPr>
        <p:spPr bwMode="auto">
          <a:xfrm rot="10800000" flipH="1">
            <a:off x="4637263" y="5901085"/>
            <a:ext cx="179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84" name="Line 9"/>
          <p:cNvSpPr>
            <a:spLocks noChangeShapeType="1"/>
          </p:cNvSpPr>
          <p:nvPr/>
        </p:nvSpPr>
        <p:spPr bwMode="auto">
          <a:xfrm rot="10800000" flipH="1">
            <a:off x="4632841" y="5416231"/>
            <a:ext cx="179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83" name="Line 6"/>
          <p:cNvSpPr>
            <a:spLocks noChangeShapeType="1"/>
          </p:cNvSpPr>
          <p:nvPr/>
        </p:nvSpPr>
        <p:spPr bwMode="auto">
          <a:xfrm rot="10800000" flipH="1">
            <a:off x="4636771" y="4952128"/>
            <a:ext cx="179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082" name="Line 52"/>
          <p:cNvSpPr>
            <a:spLocks noChangeShapeType="1"/>
          </p:cNvSpPr>
          <p:nvPr/>
        </p:nvSpPr>
        <p:spPr bwMode="auto">
          <a:xfrm rot="10800000" flipH="1">
            <a:off x="4632177" y="4361310"/>
            <a:ext cx="179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grpSp>
        <p:nvGrpSpPr>
          <p:cNvPr id="7" name="群組 6"/>
          <p:cNvGrpSpPr/>
          <p:nvPr/>
        </p:nvGrpSpPr>
        <p:grpSpPr>
          <a:xfrm>
            <a:off x="4541205" y="3227798"/>
            <a:ext cx="277200" cy="166346"/>
            <a:chOff x="4394969" y="3386372"/>
            <a:chExt cx="267519" cy="162000"/>
          </a:xfrm>
        </p:grpSpPr>
        <p:sp>
          <p:nvSpPr>
            <p:cNvPr id="2058" name="Line 102"/>
            <p:cNvSpPr>
              <a:spLocks noChangeShapeType="1"/>
            </p:cNvSpPr>
            <p:nvPr/>
          </p:nvSpPr>
          <p:spPr bwMode="auto">
            <a:xfrm flipV="1">
              <a:off x="4396109" y="3386372"/>
              <a:ext cx="0" cy="162000"/>
            </a:xfrm>
            <a:prstGeom prst="line">
              <a:avLst/>
            </a:prstGeom>
            <a:noFill/>
            <a:ln w="9652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 dirty="0"/>
            </a:p>
          </p:txBody>
        </p:sp>
        <p:sp>
          <p:nvSpPr>
            <p:cNvPr id="2059" name="Line 6"/>
            <p:cNvSpPr>
              <a:spLocks noChangeShapeType="1"/>
            </p:cNvSpPr>
            <p:nvPr/>
          </p:nvSpPr>
          <p:spPr bwMode="auto">
            <a:xfrm rot="10800000" flipH="1">
              <a:off x="4394969" y="3390141"/>
              <a:ext cx="2675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4628165" y="3596065"/>
            <a:ext cx="184450" cy="61677"/>
            <a:chOff x="4526474" y="3693062"/>
            <a:chExt cx="143866" cy="83139"/>
          </a:xfrm>
        </p:grpSpPr>
        <p:sp>
          <p:nvSpPr>
            <p:cNvPr id="2062" name="Line 51"/>
            <p:cNvSpPr>
              <a:spLocks noChangeShapeType="1"/>
            </p:cNvSpPr>
            <p:nvPr/>
          </p:nvSpPr>
          <p:spPr bwMode="auto">
            <a:xfrm rot="10800000" flipH="1">
              <a:off x="4562340" y="3776201"/>
              <a:ext cx="108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 dirty="0"/>
            </a:p>
          </p:txBody>
        </p:sp>
        <p:sp>
          <p:nvSpPr>
            <p:cNvPr id="91" name="Line 104"/>
            <p:cNvSpPr>
              <a:spLocks noChangeShapeType="1"/>
            </p:cNvSpPr>
            <p:nvPr/>
          </p:nvSpPr>
          <p:spPr bwMode="auto">
            <a:xfrm>
              <a:off x="4526474" y="3693062"/>
              <a:ext cx="36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92" name="Line 102"/>
            <p:cNvSpPr>
              <a:spLocks noChangeShapeType="1"/>
            </p:cNvSpPr>
            <p:nvPr/>
          </p:nvSpPr>
          <p:spPr bwMode="auto">
            <a:xfrm flipV="1">
              <a:off x="4559953" y="3700724"/>
              <a:ext cx="0" cy="72791"/>
            </a:xfrm>
            <a:prstGeom prst="line">
              <a:avLst/>
            </a:prstGeom>
            <a:noFill/>
            <a:ln w="9652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2076" name="Line 51"/>
          <p:cNvSpPr>
            <a:spLocks noChangeShapeType="1"/>
          </p:cNvSpPr>
          <p:nvPr/>
        </p:nvSpPr>
        <p:spPr bwMode="auto">
          <a:xfrm rot="10800000" flipH="1">
            <a:off x="4632432" y="3889714"/>
            <a:ext cx="179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grpSp>
        <p:nvGrpSpPr>
          <p:cNvPr id="9" name="群組 8"/>
          <p:cNvGrpSpPr/>
          <p:nvPr/>
        </p:nvGrpSpPr>
        <p:grpSpPr>
          <a:xfrm>
            <a:off x="4629975" y="3391612"/>
            <a:ext cx="193701" cy="98766"/>
            <a:chOff x="4506119" y="3514275"/>
            <a:chExt cx="167481" cy="76038"/>
          </a:xfrm>
        </p:grpSpPr>
        <p:sp>
          <p:nvSpPr>
            <p:cNvPr id="2063" name="Line 51"/>
            <p:cNvSpPr>
              <a:spLocks noChangeShapeType="1"/>
            </p:cNvSpPr>
            <p:nvPr/>
          </p:nvSpPr>
          <p:spPr bwMode="auto">
            <a:xfrm rot="10800000" flipH="1">
              <a:off x="4548188" y="3514275"/>
              <a:ext cx="1254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064" name="Line 102"/>
            <p:cNvSpPr>
              <a:spLocks noChangeShapeType="1"/>
            </p:cNvSpPr>
            <p:nvPr/>
          </p:nvSpPr>
          <p:spPr bwMode="auto">
            <a:xfrm flipV="1">
              <a:off x="4552950" y="3517170"/>
              <a:ext cx="0" cy="72000"/>
            </a:xfrm>
            <a:prstGeom prst="line">
              <a:avLst/>
            </a:prstGeom>
            <a:noFill/>
            <a:ln w="9652">
              <a:solidFill>
                <a:schemeClr val="tx1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2065" name="Line 104"/>
            <p:cNvSpPr>
              <a:spLocks noChangeShapeType="1"/>
            </p:cNvSpPr>
            <p:nvPr/>
          </p:nvSpPr>
          <p:spPr bwMode="auto">
            <a:xfrm>
              <a:off x="4506119" y="3590313"/>
              <a:ext cx="4980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2122" name="Line 119"/>
          <p:cNvSpPr>
            <a:spLocks noChangeShapeType="1"/>
          </p:cNvSpPr>
          <p:nvPr/>
        </p:nvSpPr>
        <p:spPr bwMode="auto">
          <a:xfrm rot="21596484" flipH="1">
            <a:off x="5122186" y="2068852"/>
            <a:ext cx="173669" cy="20197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 type="stealth" w="sm" len="sm"/>
            <a:tailEnd type="stealth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100" name="三角圖">
            <a:extLst>
              <a:ext uri="{FF2B5EF4-FFF2-40B4-BE49-F238E27FC236}">
                <a16:creationId xmlns:a16="http://schemas.microsoft.com/office/drawing/2014/main" id="{00000000-0008-0000-0000-00001C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757404"/>
              </p:ext>
            </p:extLst>
          </p:nvPr>
        </p:nvGraphicFramePr>
        <p:xfrm>
          <a:off x="2609972" y="1992953"/>
          <a:ext cx="2625603" cy="3784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9" name="Line 47">
            <a:extLst>
              <a:ext uri="{FF2B5EF4-FFF2-40B4-BE49-F238E27FC236}">
                <a16:creationId xmlns:a16="http://schemas.microsoft.com/office/drawing/2014/main" id="{CF18AAAB-2E88-4A82-84A7-066EE7D337A3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1934024" y="2708239"/>
            <a:ext cx="25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1" name="Line 47">
            <a:extLst>
              <a:ext uri="{FF2B5EF4-FFF2-40B4-BE49-F238E27FC236}">
                <a16:creationId xmlns:a16="http://schemas.microsoft.com/office/drawing/2014/main" id="{AEB92951-E42A-409F-B9B3-621F73A0C3FC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2032243" y="2877843"/>
            <a:ext cx="1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TW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lIns="90488" tIns="44450" rIns="90488" bIns="44450">
        <a:spAutoFit/>
      </a:bodyPr>
      <a:lstStyle>
        <a:defPPr eaLnBrk="1" fontAlgn="ctr" hangingPunct="1">
          <a:lnSpc>
            <a:spcPct val="50000"/>
          </a:lnSpc>
          <a:spcBef>
            <a:spcPct val="50000"/>
          </a:spcBef>
          <a:buFontTx/>
          <a:buNone/>
          <a:defRPr kumimoji="0" sz="1000">
            <a:latin typeface="標楷體" pitchFamily="65" charset="-120"/>
            <a:ea typeface="標楷體" pitchFamily="65" charset="-120"/>
          </a:defRPr>
        </a:defPPr>
      </a:lstStyle>
    </a:spDef>
    <a:txDef>
      <a:spPr bwMode="auto">
        <a:noFill/>
        <a:ln w="9525">
          <a:noFill/>
          <a:miter lim="800000"/>
          <a:headEnd/>
          <a:tailEnd/>
        </a:ln>
      </a:spPr>
      <a:bodyPr wrap="square">
        <a:spAutoFit/>
      </a:bodyPr>
      <a:lstStyle>
        <a:defPPr defTabSz="762000" fontAlgn="ctr">
          <a:lnSpc>
            <a:spcPts val="800"/>
          </a:lnSpc>
          <a:defRPr sz="800" dirty="0">
            <a:latin typeface="標楷體" pitchFamily="65" charset="-120"/>
            <a:ea typeface="標楷體" pitchFamily="65" charset="-12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4142</TotalTime>
  <Words>215</Words>
  <Application>Microsoft Office PowerPoint</Application>
  <PresentationFormat>自訂</PresentationFormat>
  <Paragraphs>55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標楷體</vt:lpstr>
      <vt:lpstr>Office 佈景主題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林瑜菁</dc:creator>
  <cp:lastModifiedBy>鄭淑玲</cp:lastModifiedBy>
  <cp:revision>408</cp:revision>
  <cp:lastPrinted>2026-06-22T02:30:37Z</cp:lastPrinted>
  <dcterms:created xsi:type="dcterms:W3CDTF">2013-05-27T07:04:12Z</dcterms:created>
  <dcterms:modified xsi:type="dcterms:W3CDTF">2026-06-22T02:30:58Z</dcterms:modified>
</cp:coreProperties>
</file>