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2" r:id="rId2"/>
  </p:sldIdLst>
  <p:sldSz cx="6858000" cy="9398000"/>
  <p:notesSz cx="6797675" cy="9926638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6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98E8"/>
    <a:srgbClr val="E1CC75"/>
    <a:srgbClr val="C4A72A"/>
    <a:srgbClr val="9486E6"/>
    <a:srgbClr val="8474E2"/>
    <a:srgbClr val="986AEC"/>
    <a:srgbClr val="8A76E0"/>
    <a:srgbClr val="9884D2"/>
    <a:srgbClr val="856AA6"/>
    <a:srgbClr val="DE8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4615" autoAdjust="0"/>
    <p:restoredTop sz="86458" autoAdjust="0"/>
  </p:normalViewPr>
  <p:slideViewPr>
    <p:cSldViewPr snapToGrid="0" snapToObjects="1">
      <p:cViewPr>
        <p:scale>
          <a:sx n="150" d="100"/>
          <a:sy n="150" d="100"/>
        </p:scale>
        <p:origin x="2274" y="-3312"/>
      </p:cViewPr>
      <p:guideLst>
        <p:guide orient="horz" pos="296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hPercent val="165"/>
      <c:rotY val="20"/>
      <c:depthPercent val="1000"/>
      <c:rAngAx val="1"/>
    </c:view3D>
    <c:floor>
      <c:thickness val="0"/>
      <c:spPr>
        <a:noFill/>
        <a:ln w="25400">
          <a:noFill/>
        </a:ln>
        <a:effectLst/>
      </c:spPr>
    </c:floor>
    <c:sideWall>
      <c:thickness val="0"/>
      <c:spPr>
        <a:ln w="25400">
          <a:noFill/>
        </a:ln>
        <a:effectLst/>
      </c:spPr>
    </c:sideWall>
    <c:backWall>
      <c:thickness val="0"/>
      <c:spPr>
        <a:noFill/>
        <a:effectLst/>
      </c:spPr>
    </c:backWall>
    <c:plotArea>
      <c:layout>
        <c:manualLayout>
          <c:layoutTarget val="inner"/>
          <c:xMode val="edge"/>
          <c:yMode val="edge"/>
          <c:x val="0"/>
          <c:y val="0"/>
          <c:w val="1"/>
          <c:h val="0.99208722139562056"/>
        </c:manualLayout>
      </c:layout>
      <c:area3DChart>
        <c:grouping val="stacked"/>
        <c:varyColors val="0"/>
        <c:ser>
          <c:idx val="0"/>
          <c:order val="0"/>
          <c:tx>
            <c:strRef>
              <c:f>概況圖!$L$55</c:f>
              <c:strCache>
                <c:ptCount val="1"/>
                <c:pt idx="0">
                  <c:v>歲出方塊十</c:v>
                </c:pt>
              </c:strCache>
            </c:strRef>
          </c:tx>
          <c:spPr>
            <a:gradFill flip="none" rotWithShape="1">
              <a:gsLst>
                <a:gs pos="0">
                  <a:srgbClr val="00A25D"/>
                </a:gs>
                <a:gs pos="100000">
                  <a:srgbClr val="006037"/>
                </a:gs>
              </a:gsLst>
              <a:lin ang="2700000" scaled="1"/>
              <a:tileRect/>
            </a:gradFill>
            <a:ln w="25400">
              <a:noFill/>
            </a:ln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概況圖!$L$56:$L$77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76-43CB-8117-6BB29C22D154}"/>
            </c:ext>
          </c:extLst>
        </c:ser>
        <c:ser>
          <c:idx val="1"/>
          <c:order val="1"/>
          <c:tx>
            <c:strRef>
              <c:f>概況圖!$K$55</c:f>
              <c:strCache>
                <c:ptCount val="1"/>
                <c:pt idx="0">
                  <c:v>歲出方塊九</c:v>
                </c:pt>
              </c:strCache>
            </c:strRef>
          </c:tx>
          <c:spPr>
            <a:gradFill flip="none" rotWithShape="1">
              <a:gsLst>
                <a:gs pos="0">
                  <a:srgbClr val="00DA7D"/>
                </a:gs>
                <a:gs pos="100000">
                  <a:srgbClr val="009957"/>
                </a:gs>
              </a:gsLst>
              <a:lin ang="2700000" scaled="1"/>
              <a:tileRect/>
            </a:gradFill>
            <a:ln>
              <a:noFill/>
            </a:ln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概況圖!$K$56:$K$77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76-43CB-8117-6BB29C22D154}"/>
            </c:ext>
          </c:extLst>
        </c:ser>
        <c:ser>
          <c:idx val="2"/>
          <c:order val="2"/>
          <c:tx>
            <c:strRef>
              <c:f>概況圖!$J$55</c:f>
              <c:strCache>
                <c:ptCount val="1"/>
                <c:pt idx="0">
                  <c:v>歲出方塊八</c:v>
                </c:pt>
              </c:strCache>
            </c:strRef>
          </c:tx>
          <c:spPr>
            <a:gradFill flip="none" rotWithShape="1">
              <a:gsLst>
                <a:gs pos="0">
                  <a:srgbClr val="29FFA3"/>
                </a:gs>
                <a:gs pos="100000">
                  <a:srgbClr val="00CC74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概況圖!$J$56:$J$77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24.288000461578349</c:v>
                </c:pt>
                <c:pt idx="4">
                  <c:v>24.288000965118407</c:v>
                </c:pt>
                <c:pt idx="5">
                  <c:v>24.288000965118407</c:v>
                </c:pt>
                <c:pt idx="6">
                  <c:v>24.288000965118407</c:v>
                </c:pt>
                <c:pt idx="7">
                  <c:v>24.288000965118407</c:v>
                </c:pt>
                <c:pt idx="8">
                  <c:v>24.288000965118407</c:v>
                </c:pt>
                <c:pt idx="9">
                  <c:v>24.288000965118407</c:v>
                </c:pt>
                <c:pt idx="10">
                  <c:v>24.288000965118407</c:v>
                </c:pt>
                <c:pt idx="11">
                  <c:v>24.288000965118407</c:v>
                </c:pt>
                <c:pt idx="12">
                  <c:v>24.288000965118407</c:v>
                </c:pt>
                <c:pt idx="13">
                  <c:v>24.288000965118407</c:v>
                </c:pt>
                <c:pt idx="14">
                  <c:v>24.288000965118407</c:v>
                </c:pt>
                <c:pt idx="15">
                  <c:v>24.288000965118407</c:v>
                </c:pt>
                <c:pt idx="16">
                  <c:v>24.288000965118407</c:v>
                </c:pt>
                <c:pt idx="17">
                  <c:v>24.288000965118407</c:v>
                </c:pt>
                <c:pt idx="18">
                  <c:v>24.288000965118407</c:v>
                </c:pt>
                <c:pt idx="19">
                  <c:v>24.288000965118407</c:v>
                </c:pt>
                <c:pt idx="20">
                  <c:v>24.288000965118407</c:v>
                </c:pt>
                <c:pt idx="21">
                  <c:v>24.288000965118407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876-43CB-8117-6BB29C22D154}"/>
            </c:ext>
          </c:extLst>
        </c:ser>
        <c:ser>
          <c:idx val="3"/>
          <c:order val="3"/>
          <c:tx>
            <c:strRef>
              <c:f>概況圖!$I$55</c:f>
              <c:strCache>
                <c:ptCount val="1"/>
                <c:pt idx="0">
                  <c:v>歲出方塊七</c:v>
                </c:pt>
              </c:strCache>
            </c:strRef>
          </c:tx>
          <c:spPr>
            <a:gradFill flip="none" rotWithShape="1">
              <a:gsLst>
                <a:gs pos="0">
                  <a:srgbClr val="69FFBF"/>
                </a:gs>
                <a:gs pos="100000">
                  <a:srgbClr val="00FF92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概況圖!$I$56:$I$77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19.336350768357512</c:v>
                </c:pt>
                <c:pt idx="5">
                  <c:v>19.336350768357512</c:v>
                </c:pt>
                <c:pt idx="6">
                  <c:v>19.336350768357512</c:v>
                </c:pt>
                <c:pt idx="7">
                  <c:v>19.336350768357512</c:v>
                </c:pt>
                <c:pt idx="8">
                  <c:v>19.336350768357512</c:v>
                </c:pt>
                <c:pt idx="9">
                  <c:v>19.336350768357512</c:v>
                </c:pt>
                <c:pt idx="10">
                  <c:v>19.336350768357512</c:v>
                </c:pt>
                <c:pt idx="11">
                  <c:v>19.336350768357512</c:v>
                </c:pt>
                <c:pt idx="12">
                  <c:v>19.336350768357512</c:v>
                </c:pt>
                <c:pt idx="13">
                  <c:v>19.336350768357512</c:v>
                </c:pt>
                <c:pt idx="14">
                  <c:v>19.336350768357512</c:v>
                </c:pt>
                <c:pt idx="15">
                  <c:v>19.336350768357512</c:v>
                </c:pt>
                <c:pt idx="16">
                  <c:v>19.336350768357512</c:v>
                </c:pt>
                <c:pt idx="17">
                  <c:v>19.336350768357512</c:v>
                </c:pt>
                <c:pt idx="18">
                  <c:v>19.336350768357512</c:v>
                </c:pt>
                <c:pt idx="19">
                  <c:v>19.336350768357512</c:v>
                </c:pt>
                <c:pt idx="20">
                  <c:v>19.336350768357512</c:v>
                </c:pt>
                <c:pt idx="21">
                  <c:v>19.336350768357512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876-43CB-8117-6BB29C22D154}"/>
            </c:ext>
          </c:extLst>
        </c:ser>
        <c:ser>
          <c:idx val="4"/>
          <c:order val="4"/>
          <c:tx>
            <c:strRef>
              <c:f>概況圖!$H$55</c:f>
              <c:strCache>
                <c:ptCount val="1"/>
                <c:pt idx="0">
                  <c:v>歲出方塊六</c:v>
                </c:pt>
              </c:strCache>
            </c:strRef>
          </c:tx>
          <c:spPr>
            <a:gradFill flip="none" rotWithShape="1">
              <a:gsLst>
                <a:gs pos="0">
                  <a:srgbClr val="93FFE0"/>
                </a:gs>
                <a:gs pos="100000">
                  <a:srgbClr val="00D698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概況圖!$H$56:$H$77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2.416992288090114E-6</c:v>
                </c:pt>
                <c:pt idx="5">
                  <c:v>22.440000891685486</c:v>
                </c:pt>
                <c:pt idx="6">
                  <c:v>22.440000891685486</c:v>
                </c:pt>
                <c:pt idx="7">
                  <c:v>22.440000891685486</c:v>
                </c:pt>
                <c:pt idx="8">
                  <c:v>22.440000891685486</c:v>
                </c:pt>
                <c:pt idx="9">
                  <c:v>22.440000891685486</c:v>
                </c:pt>
                <c:pt idx="10">
                  <c:v>22.440000891685486</c:v>
                </c:pt>
                <c:pt idx="11">
                  <c:v>22.440000891685486</c:v>
                </c:pt>
                <c:pt idx="12">
                  <c:v>22.440000891685486</c:v>
                </c:pt>
                <c:pt idx="13">
                  <c:v>22.440000891685486</c:v>
                </c:pt>
                <c:pt idx="14">
                  <c:v>22.440000891685486</c:v>
                </c:pt>
                <c:pt idx="15">
                  <c:v>22.440000891685486</c:v>
                </c:pt>
                <c:pt idx="16">
                  <c:v>22.440000891685486</c:v>
                </c:pt>
                <c:pt idx="17">
                  <c:v>22.440000891685486</c:v>
                </c:pt>
                <c:pt idx="18">
                  <c:v>22.440000891685486</c:v>
                </c:pt>
                <c:pt idx="19">
                  <c:v>22.440000891685486</c:v>
                </c:pt>
                <c:pt idx="20">
                  <c:v>22.440000891685486</c:v>
                </c:pt>
                <c:pt idx="21">
                  <c:v>22.440000891685486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876-43CB-8117-6BB29C22D154}"/>
            </c:ext>
          </c:extLst>
        </c:ser>
        <c:ser>
          <c:idx val="5"/>
          <c:order val="5"/>
          <c:tx>
            <c:strRef>
              <c:f>概況圖!$G$55</c:f>
              <c:strCache>
                <c:ptCount val="1"/>
                <c:pt idx="0">
                  <c:v>歲出方塊五</c:v>
                </c:pt>
              </c:strCache>
            </c:strRef>
          </c:tx>
          <c:spPr>
            <a:gradFill flip="none" rotWithShape="1">
              <a:gsLst>
                <a:gs pos="0">
                  <a:srgbClr val="ECFF8F"/>
                </a:gs>
                <a:gs pos="100000">
                  <a:srgbClr val="D9FF19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概況圖!$G$56:$G$77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2.416992288090114E-6</c:v>
                </c:pt>
                <c:pt idx="6">
                  <c:v>32.655149283438845</c:v>
                </c:pt>
                <c:pt idx="7">
                  <c:v>32.655151297599076</c:v>
                </c:pt>
                <c:pt idx="8">
                  <c:v>32.655151297599076</c:v>
                </c:pt>
                <c:pt idx="9">
                  <c:v>32.655151297599076</c:v>
                </c:pt>
                <c:pt idx="10">
                  <c:v>32.655151297599076</c:v>
                </c:pt>
                <c:pt idx="11">
                  <c:v>32.655151297599076</c:v>
                </c:pt>
                <c:pt idx="12">
                  <c:v>32.655151297599076</c:v>
                </c:pt>
                <c:pt idx="13">
                  <c:v>32.655151297599076</c:v>
                </c:pt>
                <c:pt idx="14">
                  <c:v>32.655151297599076</c:v>
                </c:pt>
                <c:pt idx="15">
                  <c:v>32.655151297599076</c:v>
                </c:pt>
                <c:pt idx="16">
                  <c:v>32.655151297599076</c:v>
                </c:pt>
                <c:pt idx="17">
                  <c:v>32.655151297599076</c:v>
                </c:pt>
                <c:pt idx="18">
                  <c:v>32.655151297599076</c:v>
                </c:pt>
                <c:pt idx="19">
                  <c:v>32.655151297599076</c:v>
                </c:pt>
                <c:pt idx="20">
                  <c:v>32.655151297599076</c:v>
                </c:pt>
                <c:pt idx="21">
                  <c:v>32.655151297599076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876-43CB-8117-6BB29C22D154}"/>
            </c:ext>
          </c:extLst>
        </c:ser>
        <c:ser>
          <c:idx val="6"/>
          <c:order val="6"/>
          <c:tx>
            <c:strRef>
              <c:f>概況圖!$F$55</c:f>
              <c:strCache>
                <c:ptCount val="1"/>
                <c:pt idx="0">
                  <c:v>歲出方塊四</c:v>
                </c:pt>
              </c:strCache>
            </c:strRef>
          </c:tx>
          <c:spPr>
            <a:gradFill flip="none" rotWithShape="1">
              <a:gsLst>
                <a:gs pos="0">
                  <a:srgbClr val="FFFF99"/>
                </a:gs>
                <a:gs pos="100000">
                  <a:srgbClr val="FEFF33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概況圖!$F$56:$F$77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14.622297761213673</c:v>
                </c:pt>
                <c:pt idx="8">
                  <c:v>14.62230058103799</c:v>
                </c:pt>
                <c:pt idx="9">
                  <c:v>14.62230058103799</c:v>
                </c:pt>
                <c:pt idx="10">
                  <c:v>14.62230058103799</c:v>
                </c:pt>
                <c:pt idx="11">
                  <c:v>14.62230058103799</c:v>
                </c:pt>
                <c:pt idx="12">
                  <c:v>14.62230058103799</c:v>
                </c:pt>
                <c:pt idx="13">
                  <c:v>14.62230058103799</c:v>
                </c:pt>
                <c:pt idx="14">
                  <c:v>14.62230058103799</c:v>
                </c:pt>
                <c:pt idx="15">
                  <c:v>14.62230058103799</c:v>
                </c:pt>
                <c:pt idx="16">
                  <c:v>14.62230058103799</c:v>
                </c:pt>
                <c:pt idx="17">
                  <c:v>14.62230058103799</c:v>
                </c:pt>
                <c:pt idx="18">
                  <c:v>14.62230058103799</c:v>
                </c:pt>
                <c:pt idx="19">
                  <c:v>14.62230058103799</c:v>
                </c:pt>
                <c:pt idx="20">
                  <c:v>14.62230058103799</c:v>
                </c:pt>
                <c:pt idx="21">
                  <c:v>14.62230058103799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876-43CB-8117-6BB29C22D154}"/>
            </c:ext>
          </c:extLst>
        </c:ser>
        <c:ser>
          <c:idx val="7"/>
          <c:order val="7"/>
          <c:tx>
            <c:strRef>
              <c:f>概況圖!$E$55</c:f>
              <c:strCache>
                <c:ptCount val="1"/>
                <c:pt idx="0">
                  <c:v>歲出方塊三</c:v>
                </c:pt>
              </c:strCache>
            </c:strRef>
          </c:tx>
          <c:spPr>
            <a:gradFill flip="none" rotWithShape="1">
              <a:gsLst>
                <a:gs pos="0">
                  <a:srgbClr val="FFE089"/>
                </a:gs>
                <a:gs pos="100000">
                  <a:srgbClr val="FFCA33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概況圖!$E$56:$E$77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5.7733457982598111</c:v>
                </c:pt>
                <c:pt idx="9">
                  <c:v>5.7733502294123298</c:v>
                </c:pt>
                <c:pt idx="10">
                  <c:v>5.7733502294123298</c:v>
                </c:pt>
                <c:pt idx="11">
                  <c:v>5.7733502294123298</c:v>
                </c:pt>
                <c:pt idx="12">
                  <c:v>5.7733502294123298</c:v>
                </c:pt>
                <c:pt idx="13">
                  <c:v>5.7733502294123298</c:v>
                </c:pt>
                <c:pt idx="14">
                  <c:v>5.7733502294123298</c:v>
                </c:pt>
                <c:pt idx="15">
                  <c:v>5.7733502294123298</c:v>
                </c:pt>
                <c:pt idx="16">
                  <c:v>5.7733502294123298</c:v>
                </c:pt>
                <c:pt idx="17">
                  <c:v>5.7733502294123298</c:v>
                </c:pt>
                <c:pt idx="18">
                  <c:v>5.7733502294123298</c:v>
                </c:pt>
                <c:pt idx="19">
                  <c:v>5.7733502294123298</c:v>
                </c:pt>
                <c:pt idx="20">
                  <c:v>5.7733502294123298</c:v>
                </c:pt>
                <c:pt idx="21">
                  <c:v>5.7733502294123298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876-43CB-8117-6BB29C22D154}"/>
            </c:ext>
          </c:extLst>
        </c:ser>
        <c:ser>
          <c:idx val="8"/>
          <c:order val="8"/>
          <c:tx>
            <c:strRef>
              <c:f>概況圖!$D$55</c:f>
              <c:strCache>
                <c:ptCount val="1"/>
                <c:pt idx="0">
                  <c:v>歲出方塊二</c:v>
                </c:pt>
              </c:strCache>
            </c:strRef>
          </c:tx>
          <c:spPr>
            <a:gradFill flip="none" rotWithShape="1">
              <a:gsLst>
                <a:gs pos="0">
                  <a:srgbClr val="FEEA97"/>
                </a:gs>
                <a:gs pos="100000">
                  <a:srgbClr val="FEE064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概況圖!$D$56:$D$77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5.2420489998042115</c:v>
                </c:pt>
                <c:pt idx="10">
                  <c:v>5.2420502083003413</c:v>
                </c:pt>
                <c:pt idx="11">
                  <c:v>5.2420502083003413</c:v>
                </c:pt>
                <c:pt idx="12">
                  <c:v>5.2420502083003413</c:v>
                </c:pt>
                <c:pt idx="13">
                  <c:v>5.2420502083003413</c:v>
                </c:pt>
                <c:pt idx="14">
                  <c:v>5.2420502083003413</c:v>
                </c:pt>
                <c:pt idx="15">
                  <c:v>5.2420502083003413</c:v>
                </c:pt>
                <c:pt idx="16">
                  <c:v>5.2420502083003413</c:v>
                </c:pt>
                <c:pt idx="17">
                  <c:v>5.2420502083003413</c:v>
                </c:pt>
                <c:pt idx="18">
                  <c:v>5.2420502083003413</c:v>
                </c:pt>
                <c:pt idx="19">
                  <c:v>5.2420502083003413</c:v>
                </c:pt>
                <c:pt idx="20">
                  <c:v>5.2420502083003413</c:v>
                </c:pt>
                <c:pt idx="21">
                  <c:v>5.2420502083003413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876-43CB-8117-6BB29C22D154}"/>
            </c:ext>
          </c:extLst>
        </c:ser>
        <c:ser>
          <c:idx val="9"/>
          <c:order val="9"/>
          <c:tx>
            <c:strRef>
              <c:f>概況圖!$C$55</c:f>
              <c:strCache>
                <c:ptCount val="1"/>
                <c:pt idx="0">
                  <c:v>歲出方塊一</c:v>
                </c:pt>
              </c:strCache>
            </c:strRef>
          </c:tx>
          <c:spPr>
            <a:solidFill>
              <a:srgbClr val="E1CC75"/>
            </a:soli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概況圖!$C$56:$C$77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1.0461000415682946</c:v>
                </c:pt>
                <c:pt idx="11">
                  <c:v>1.0461000415682946</c:v>
                </c:pt>
                <c:pt idx="12">
                  <c:v>1.0461000415682946</c:v>
                </c:pt>
                <c:pt idx="13">
                  <c:v>1.0461000415682946</c:v>
                </c:pt>
                <c:pt idx="14">
                  <c:v>1.0461000415682946</c:v>
                </c:pt>
                <c:pt idx="15">
                  <c:v>1.0461000415682946</c:v>
                </c:pt>
                <c:pt idx="16">
                  <c:v>1.0461000415682946</c:v>
                </c:pt>
                <c:pt idx="17">
                  <c:v>1.0461000415682946</c:v>
                </c:pt>
                <c:pt idx="18">
                  <c:v>1.0461000415682946</c:v>
                </c:pt>
                <c:pt idx="19">
                  <c:v>1.0461000415682946</c:v>
                </c:pt>
                <c:pt idx="20">
                  <c:v>1.0461000415682946</c:v>
                </c:pt>
                <c:pt idx="21">
                  <c:v>1.0461000415682946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2876-43CB-8117-6BB29C22D154}"/>
            </c:ext>
          </c:extLst>
        </c:ser>
        <c:ser>
          <c:idx val="10"/>
          <c:order val="10"/>
          <c:tx>
            <c:strRef>
              <c:f>概況圖!$B$55</c:f>
              <c:strCache>
                <c:ptCount val="1"/>
                <c:pt idx="0">
                  <c:v>歲出上三角形</c:v>
                </c:pt>
              </c:strCache>
            </c:strRef>
          </c:tx>
          <c:spPr>
            <a:noFill/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概況圖!$B$56:$B$77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3.2226563746462489E-6</c:v>
                </c:pt>
                <c:pt idx="11">
                  <c:v>0.4141548504414061</c:v>
                </c:pt>
                <c:pt idx="12">
                  <c:v>27.551701094806191</c:v>
                </c:pt>
                <c:pt idx="13">
                  <c:v>30.333598788356682</c:v>
                </c:pt>
                <c:pt idx="14">
                  <c:v>39.20069752937539</c:v>
                </c:pt>
                <c:pt idx="15">
                  <c:v>39.596701573431488</c:v>
                </c:pt>
                <c:pt idx="16">
                  <c:v>39.596701573431488</c:v>
                </c:pt>
                <c:pt idx="17">
                  <c:v>39.596701573431488</c:v>
                </c:pt>
                <c:pt idx="18">
                  <c:v>39.596701573431488</c:v>
                </c:pt>
                <c:pt idx="19">
                  <c:v>39.596701573431488</c:v>
                </c:pt>
                <c:pt idx="20">
                  <c:v>39.596701573431488</c:v>
                </c:pt>
                <c:pt idx="21">
                  <c:v>39.596701573431488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876-43CB-8117-6BB29C22D154}"/>
            </c:ext>
          </c:extLst>
        </c:ser>
        <c:ser>
          <c:idx val="11"/>
          <c:order val="11"/>
          <c:tx>
            <c:strRef>
              <c:f>概況圖!$B$82</c:f>
              <c:strCache>
                <c:ptCount val="1"/>
                <c:pt idx="0">
                  <c:v>歲入下三角形</c:v>
                </c:pt>
              </c:strCache>
            </c:strRef>
          </c:tx>
          <c:spPr>
            <a:gradFill flip="none" rotWithShape="1">
              <a:gsLst>
                <a:gs pos="0">
                  <a:srgbClr val="CAFDFE"/>
                </a:gs>
                <a:gs pos="100000">
                  <a:srgbClr val="59F8FC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概況圖!$B$83:$B$104</c:f>
              <c:numCache>
                <c:formatCode>_(* #,##0.00_);_(* \(#,##0.00\);_(* "-"??_);_(@_)</c:formatCode>
                <c:ptCount val="22"/>
                <c:pt idx="0">
                  <c:v>125.81745983352084</c:v>
                </c:pt>
                <c:pt idx="1">
                  <c:v>125.81745983352084</c:v>
                </c:pt>
                <c:pt idx="2">
                  <c:v>125.81745983352084</c:v>
                </c:pt>
                <c:pt idx="3">
                  <c:v>101.52945937194249</c:v>
                </c:pt>
                <c:pt idx="4">
                  <c:v>82.193105683052636</c:v>
                </c:pt>
                <c:pt idx="5">
                  <c:v>59.75310479136715</c:v>
                </c:pt>
                <c:pt idx="6">
                  <c:v>27.097957924920593</c:v>
                </c:pt>
                <c:pt idx="7">
                  <c:v>12.475658149546689</c:v>
                </c:pt>
                <c:pt idx="8">
                  <c:v>6.7023095314625607</c:v>
                </c:pt>
                <c:pt idx="9">
                  <c:v>1.4602561005058305</c:v>
                </c:pt>
                <c:pt idx="10">
                  <c:v>0.41415162778503145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2876-43CB-8117-6BB29C22D154}"/>
            </c:ext>
          </c:extLst>
        </c:ser>
        <c:ser>
          <c:idx val="12"/>
          <c:order val="12"/>
          <c:tx>
            <c:strRef>
              <c:f>概況圖!$C$82</c:f>
              <c:strCache>
                <c:ptCount val="1"/>
                <c:pt idx="0">
                  <c:v>歲入方塊一</c:v>
                </c:pt>
              </c:strCache>
            </c:strRef>
          </c:tx>
          <c:spPr>
            <a:gradFill flip="none" rotWithShape="1">
              <a:gsLst>
                <a:gs pos="0">
                  <a:srgbClr val="79D2FF"/>
                </a:gs>
                <a:gs pos="100000">
                  <a:srgbClr val="02ADFF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概況圖!$C$83:$C$104</c:f>
              <c:numCache>
                <c:formatCode>_(* #,##0.00_);_(* \(#,##0.00\);_(* "-"??_);_(@_)</c:formatCode>
                <c:ptCount val="22"/>
                <c:pt idx="0">
                  <c:v>27.137546244364785</c:v>
                </c:pt>
                <c:pt idx="1">
                  <c:v>27.137546244364785</c:v>
                </c:pt>
                <c:pt idx="2">
                  <c:v>27.137546244364785</c:v>
                </c:pt>
                <c:pt idx="3">
                  <c:v>27.137546244364785</c:v>
                </c:pt>
                <c:pt idx="4">
                  <c:v>27.137546244364785</c:v>
                </c:pt>
                <c:pt idx="5">
                  <c:v>27.137546244364785</c:v>
                </c:pt>
                <c:pt idx="6">
                  <c:v>27.137546244364785</c:v>
                </c:pt>
                <c:pt idx="7">
                  <c:v>27.137546244364785</c:v>
                </c:pt>
                <c:pt idx="8">
                  <c:v>27.137546244364785</c:v>
                </c:pt>
                <c:pt idx="9">
                  <c:v>27.137546244364785</c:v>
                </c:pt>
                <c:pt idx="10">
                  <c:v>27.137546244364785</c:v>
                </c:pt>
                <c:pt idx="11">
                  <c:v>27.137546244364785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876-43CB-8117-6BB29C22D154}"/>
            </c:ext>
          </c:extLst>
        </c:ser>
        <c:ser>
          <c:idx val="13"/>
          <c:order val="13"/>
          <c:tx>
            <c:strRef>
              <c:f>概況圖!$D$82</c:f>
              <c:strCache>
                <c:ptCount val="1"/>
                <c:pt idx="0">
                  <c:v>歲入方塊二</c:v>
                </c:pt>
              </c:strCache>
            </c:strRef>
          </c:tx>
          <c:spPr>
            <a:solidFill>
              <a:srgbClr val="9486E6"/>
            </a:soli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概況圖!$D$83:$D$104</c:f>
              <c:numCache>
                <c:formatCode>_(* #,##0.00_);_(* \(#,##0.00\);_(* "-"??_);_(@_)</c:formatCode>
                <c:ptCount val="22"/>
                <c:pt idx="0">
                  <c:v>2.7818976935504907</c:v>
                </c:pt>
                <c:pt idx="1">
                  <c:v>2.7818976935504907</c:v>
                </c:pt>
                <c:pt idx="2">
                  <c:v>2.7818976935504907</c:v>
                </c:pt>
                <c:pt idx="3">
                  <c:v>2.7818976935504907</c:v>
                </c:pt>
                <c:pt idx="4">
                  <c:v>2.7818976935504907</c:v>
                </c:pt>
                <c:pt idx="5">
                  <c:v>2.7818976935504907</c:v>
                </c:pt>
                <c:pt idx="6">
                  <c:v>2.7818976935504907</c:v>
                </c:pt>
                <c:pt idx="7">
                  <c:v>2.7818976935504907</c:v>
                </c:pt>
                <c:pt idx="8">
                  <c:v>2.7818976935504907</c:v>
                </c:pt>
                <c:pt idx="9">
                  <c:v>2.7818976935504907</c:v>
                </c:pt>
                <c:pt idx="10">
                  <c:v>2.7818976935504907</c:v>
                </c:pt>
                <c:pt idx="11">
                  <c:v>2.7818976935504907</c:v>
                </c:pt>
                <c:pt idx="12">
                  <c:v>2.7818976935504907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2876-43CB-8117-6BB29C22D154}"/>
            </c:ext>
          </c:extLst>
        </c:ser>
        <c:ser>
          <c:idx val="14"/>
          <c:order val="14"/>
          <c:tx>
            <c:strRef>
              <c:f>概況圖!$E$82</c:f>
              <c:strCache>
                <c:ptCount val="1"/>
                <c:pt idx="0">
                  <c:v>歲入方塊三</c:v>
                </c:pt>
              </c:strCache>
            </c:strRef>
          </c:tx>
          <c:spPr>
            <a:gradFill flip="none" rotWithShape="1">
              <a:gsLst>
                <a:gs pos="0">
                  <a:srgbClr val="969AEE"/>
                </a:gs>
                <a:gs pos="100000">
                  <a:srgbClr val="6A71E6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概況圖!$E$83:$E$104</c:f>
              <c:numCache>
                <c:formatCode>_(* #,##0.00_);_(* \(#,##0.00\);_(* "-"??_);_(@_)</c:formatCode>
                <c:ptCount val="22"/>
                <c:pt idx="0">
                  <c:v>8.8670987410187081</c:v>
                </c:pt>
                <c:pt idx="1">
                  <c:v>8.8670987410187081</c:v>
                </c:pt>
                <c:pt idx="2">
                  <c:v>8.8670987410187081</c:v>
                </c:pt>
                <c:pt idx="3">
                  <c:v>8.8670987410187081</c:v>
                </c:pt>
                <c:pt idx="4">
                  <c:v>8.8670987410187081</c:v>
                </c:pt>
                <c:pt idx="5">
                  <c:v>8.8670987410187081</c:v>
                </c:pt>
                <c:pt idx="6">
                  <c:v>8.8670987410187081</c:v>
                </c:pt>
                <c:pt idx="7">
                  <c:v>8.8670987410187081</c:v>
                </c:pt>
                <c:pt idx="8">
                  <c:v>8.8670987410187081</c:v>
                </c:pt>
                <c:pt idx="9">
                  <c:v>8.8670987410187081</c:v>
                </c:pt>
                <c:pt idx="10">
                  <c:v>8.8670987410187081</c:v>
                </c:pt>
                <c:pt idx="11">
                  <c:v>8.8670987410187081</c:v>
                </c:pt>
                <c:pt idx="12">
                  <c:v>8.8670987410187081</c:v>
                </c:pt>
                <c:pt idx="13">
                  <c:v>8.8670987410187081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2876-43CB-8117-6BB29C22D154}"/>
            </c:ext>
          </c:extLst>
        </c:ser>
        <c:ser>
          <c:idx val="15"/>
          <c:order val="15"/>
          <c:tx>
            <c:strRef>
              <c:f>概況圖!$F$82</c:f>
              <c:strCache>
                <c:ptCount val="1"/>
                <c:pt idx="0">
                  <c:v>歲入方塊四</c:v>
                </c:pt>
              </c:strCache>
            </c:strRef>
          </c:tx>
          <c:spPr>
            <a:gradFill flip="none" rotWithShape="1">
              <a:gsLst>
                <a:gs pos="0">
                  <a:srgbClr val="CCCCFF"/>
                </a:gs>
                <a:gs pos="100000">
                  <a:srgbClr val="E7E7FF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概況圖!$F$83:$F$104</c:f>
              <c:numCache>
                <c:formatCode>_(* #,##0.00_);_(* \(#,##0.00\);_(* "-"??_);_(@_)</c:formatCode>
                <c:ptCount val="22"/>
                <c:pt idx="0">
                  <c:v>0.39600404405609879</c:v>
                </c:pt>
                <c:pt idx="1">
                  <c:v>0.39600404405609879</c:v>
                </c:pt>
                <c:pt idx="2">
                  <c:v>0.39600404405609879</c:v>
                </c:pt>
                <c:pt idx="3">
                  <c:v>0.39600404405609879</c:v>
                </c:pt>
                <c:pt idx="4">
                  <c:v>0.39600404405609879</c:v>
                </c:pt>
                <c:pt idx="5">
                  <c:v>0.39600404405609879</c:v>
                </c:pt>
                <c:pt idx="6">
                  <c:v>0.39600404405609879</c:v>
                </c:pt>
                <c:pt idx="7">
                  <c:v>0.39600404405609879</c:v>
                </c:pt>
                <c:pt idx="8">
                  <c:v>0.39600404405609879</c:v>
                </c:pt>
                <c:pt idx="9">
                  <c:v>0.39600404405609879</c:v>
                </c:pt>
                <c:pt idx="10">
                  <c:v>0.39600404405609879</c:v>
                </c:pt>
                <c:pt idx="11">
                  <c:v>0.39600404405609879</c:v>
                </c:pt>
                <c:pt idx="12">
                  <c:v>0.39600404405609879</c:v>
                </c:pt>
                <c:pt idx="13">
                  <c:v>0.39600404405609879</c:v>
                </c:pt>
                <c:pt idx="14">
                  <c:v>0.39600404405609879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2876-43CB-8117-6BB29C22D154}"/>
            </c:ext>
          </c:extLst>
        </c:ser>
        <c:ser>
          <c:idx val="16"/>
          <c:order val="16"/>
          <c:tx>
            <c:strRef>
              <c:f>概況圖!$G$82</c:f>
              <c:strCache>
                <c:ptCount val="1"/>
                <c:pt idx="0">
                  <c:v>歲入方塊五</c:v>
                </c:pt>
              </c:strCache>
            </c:strRef>
          </c:tx>
          <c:spPr>
            <a:gradFill flip="none" rotWithShape="1">
              <a:gsLst>
                <a:gs pos="0">
                  <a:srgbClr val="B3BBFC"/>
                </a:gs>
                <a:gs pos="100000">
                  <a:srgbClr val="CEC5FE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概況圖!$G$83:$G$104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2876-43CB-8117-6BB29C22D154}"/>
            </c:ext>
          </c:extLst>
        </c:ser>
        <c:ser>
          <c:idx val="17"/>
          <c:order val="17"/>
          <c:tx>
            <c:strRef>
              <c:f>概況圖!$H$82</c:f>
              <c:strCache>
                <c:ptCount val="1"/>
                <c:pt idx="0">
                  <c:v>歲入方塊六</c:v>
                </c:pt>
              </c:strCache>
            </c:strRef>
          </c:tx>
          <c:spPr>
            <a:gradFill flip="none" rotWithShape="1">
              <a:gsLst>
                <a:gs pos="0">
                  <a:srgbClr val="CEC5FE"/>
                </a:gs>
                <a:gs pos="100000">
                  <a:srgbClr val="E6B4DA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概況圖!$H$83:$H$104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2876-43CB-8117-6BB29C22D154}"/>
            </c:ext>
          </c:extLst>
        </c:ser>
        <c:ser>
          <c:idx val="18"/>
          <c:order val="18"/>
          <c:tx>
            <c:strRef>
              <c:f>概況圖!$I$82</c:f>
              <c:strCache>
                <c:ptCount val="1"/>
                <c:pt idx="0">
                  <c:v>歲入方塊七</c:v>
                </c:pt>
              </c:strCache>
            </c:strRef>
          </c:tx>
          <c:spPr>
            <a:gradFill flip="none" rotWithShape="1">
              <a:gsLst>
                <a:gs pos="0">
                  <a:srgbClr val="E6B4DA"/>
                </a:gs>
                <a:gs pos="100000">
                  <a:srgbClr val="F6BABA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概況圖!$I$83:$I$104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2876-43CB-8117-6BB29C22D154}"/>
            </c:ext>
          </c:extLst>
        </c:ser>
        <c:ser>
          <c:idx val="20"/>
          <c:order val="19"/>
          <c:tx>
            <c:strRef>
              <c:f>概況圖!$J$82</c:f>
              <c:strCache>
                <c:ptCount val="1"/>
                <c:pt idx="0">
                  <c:v>歲入方塊八</c:v>
                </c:pt>
              </c:strCache>
            </c:strRef>
          </c:tx>
          <c:spPr>
            <a:gradFill flip="none" rotWithShape="1">
              <a:gsLst>
                <a:gs pos="0">
                  <a:srgbClr val="D2C9FF"/>
                </a:gs>
                <a:gs pos="100000">
                  <a:srgbClr val="B8AAFF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概況圖!$J$83:$J$104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2876-43CB-8117-6BB29C22D154}"/>
            </c:ext>
          </c:extLst>
        </c:ser>
        <c:ser>
          <c:idx val="22"/>
          <c:order val="20"/>
          <c:tx>
            <c:strRef>
              <c:f>概況圖!$K$82</c:f>
              <c:strCache>
                <c:ptCount val="1"/>
                <c:pt idx="0">
                  <c:v>歲入方塊九</c:v>
                </c:pt>
              </c:strCache>
            </c:strRef>
          </c:tx>
          <c:spPr>
            <a:gradFill flip="none" rotWithShape="1">
              <a:gsLst>
                <a:gs pos="0">
                  <a:srgbClr val="FBA58E"/>
                </a:gs>
                <a:gs pos="100000">
                  <a:srgbClr val="FBA58E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概況圖!$K$83:$K$104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2876-43CB-8117-6BB29C22D154}"/>
            </c:ext>
          </c:extLst>
        </c:ser>
        <c:ser>
          <c:idx val="23"/>
          <c:order val="21"/>
          <c:tx>
            <c:strRef>
              <c:f>概況圖!$L$82</c:f>
              <c:strCache>
                <c:ptCount val="1"/>
                <c:pt idx="0">
                  <c:v>歲入方塊十</c:v>
                </c:pt>
              </c:strCache>
            </c:strRef>
          </c:tx>
          <c:spPr>
            <a:solidFill>
              <a:schemeClr val="accent1"/>
            </a:solidFill>
            <a:ln w="25400">
              <a:noFill/>
            </a:ln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概況圖!$L$83:$L$104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2876-43CB-8117-6BB29C22D1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Depth val="0"/>
        <c:axId val="153555456"/>
        <c:axId val="158243584"/>
        <c:axId val="0"/>
      </c:area3DChart>
      <c:dateAx>
        <c:axId val="153555456"/>
        <c:scaling>
          <c:orientation val="minMax"/>
          <c:max val="1000"/>
          <c:min val="0"/>
        </c:scaling>
        <c:delete val="0"/>
        <c:axPos val="b"/>
        <c:numFmt formatCode="_(* #,##0.00_);_(* \(#,##0.00\);_(* &quot;-&quot;??_);_(@_)" sourceLinked="1"/>
        <c:majorTickMark val="none"/>
        <c:minorTickMark val="none"/>
        <c:tickLblPos val="none"/>
        <c:spPr>
          <a:ln>
            <a:noFill/>
          </a:ln>
        </c:spPr>
        <c:crossAx val="158243584"/>
        <c:crosses val="autoZero"/>
        <c:auto val="0"/>
        <c:lblOffset val="100"/>
        <c:baseTimeUnit val="days"/>
      </c:dateAx>
      <c:valAx>
        <c:axId val="158243584"/>
        <c:scaling>
          <c:orientation val="minMax"/>
          <c:max val="165"/>
          <c:min val="0"/>
        </c:scaling>
        <c:delete val="1"/>
        <c:axPos val="l"/>
        <c:numFmt formatCode="_(* #,##0.00_);_(* \(#,##0.00\);_(* &quot;-&quot;??_);_(@_)" sourceLinked="1"/>
        <c:majorTickMark val="out"/>
        <c:minorTickMark val="none"/>
        <c:tickLblPos val="none"/>
        <c:crossAx val="153555456"/>
        <c:crosses val="autoZero"/>
        <c:crossBetween val="midCat"/>
      </c:valAx>
      <c:spPr>
        <a:noFill/>
      </c:spPr>
    </c:plotArea>
    <c:plotVisOnly val="1"/>
    <c:dispBlanksAs val="zero"/>
    <c:showDLblsOverMax val="0"/>
  </c:chart>
  <c:spPr>
    <a:noFill/>
    <a:ln>
      <a:noFill/>
    </a:ln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hPercent val="165"/>
      <c:rotY val="20"/>
      <c:depthPercent val="1000"/>
      <c:rAngAx val="1"/>
    </c:view3D>
    <c:floor>
      <c:thickness val="0"/>
      <c:spPr>
        <a:noFill/>
        <a:ln w="25400">
          <a:noFill/>
        </a:ln>
        <a:effectLst/>
      </c:spPr>
    </c:floor>
    <c:sideWall>
      <c:thickness val="0"/>
      <c:spPr>
        <a:ln w="25400">
          <a:noFill/>
        </a:ln>
        <a:effectLst/>
      </c:spPr>
    </c:sideWall>
    <c:backWall>
      <c:thickness val="0"/>
      <c:spPr>
        <a:noFill/>
        <a:effectLst/>
      </c:spPr>
    </c:backWall>
    <c:plotArea>
      <c:layout>
        <c:manualLayout>
          <c:layoutTarget val="inner"/>
          <c:xMode val="edge"/>
          <c:yMode val="edge"/>
          <c:x val="0"/>
          <c:y val="0"/>
          <c:w val="1"/>
          <c:h val="0.99208722139562056"/>
        </c:manualLayout>
      </c:layout>
      <c:area3DChart>
        <c:grouping val="stacked"/>
        <c:varyColors val="0"/>
        <c:ser>
          <c:idx val="2"/>
          <c:order val="0"/>
          <c:tx>
            <c:strRef>
              <c:f>概況圖!$F$109</c:f>
              <c:strCache>
                <c:ptCount val="1"/>
                <c:pt idx="0">
                  <c:v>填補方塊</c:v>
                </c:pt>
              </c:strCache>
            </c:strRef>
          </c:tx>
          <c:spPr>
            <a:noFill/>
            <a:ln w="25400">
              <a:noFill/>
            </a:ln>
          </c:spPr>
          <c:cat>
            <c:numRef>
              <c:f>概況圖!$E$110:$E$131</c:f>
              <c:numCache>
                <c:formatCode>General</c:formatCode>
                <c:ptCount val="22"/>
                <c:pt idx="0" formatCode="_(* #,##0.00_);_(* \(#,##0.00\);_(* &quot;-&quot;??_);_(@_)">
                  <c:v>0</c:v>
                </c:pt>
                <c:pt idx="19" formatCode="_(* #,##0.00_);_(* \(#,##0.00\);_(* &quot;-&quot;??_);_(@_)">
                  <c:v>760.02</c:v>
                </c:pt>
                <c:pt idx="20" formatCode="_(* #,##0.00_);_(* \(#,##0.00\);_(* &quot;-&quot;??_);_(@_)">
                  <c:v>760.02</c:v>
                </c:pt>
                <c:pt idx="21" formatCode="_(* #,##0.00_);_(* \(#,##0.00\);_(* &quot;-&quot;??_);_(@_)">
                  <c:v>1000</c:v>
                </c:pt>
              </c:numCache>
            </c:numRef>
          </c:cat>
          <c:val>
            <c:numRef>
              <c:f>概況圖!$F$110:$F$131</c:f>
              <c:numCache>
                <c:formatCode>General</c:formatCode>
                <c:ptCount val="22"/>
                <c:pt idx="0" formatCode="_(* #,##0.00_);_(* \(#,##0.00\);_(* &quot;-&quot;??_);_(@_)">
                  <c:v>170</c:v>
                </c:pt>
                <c:pt idx="19" formatCode="_(* #,##0.00_);_(* \(#,##0.00\);_(* &quot;-&quot;??_);_(@_)">
                  <c:v>170</c:v>
                </c:pt>
                <c:pt idx="20" formatCode="_(* #,##0.00_);_(* \(#,##0.00\);_(* &quot;-&quot;??_);_(@_)">
                  <c:v>125.40329842656851</c:v>
                </c:pt>
                <c:pt idx="21" formatCode="_(* #,##0.00_);_(* \(#,##0.00\);_(* &quot;-&quot;??_);_(@_)">
                  <c:v>125.40329842656851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FF-42AD-89C9-ADB043523C1F}"/>
            </c:ext>
          </c:extLst>
        </c:ser>
        <c:ser>
          <c:idx val="0"/>
          <c:order val="1"/>
          <c:tx>
            <c:strRef>
              <c:f>概況圖!$G$109</c:f>
              <c:strCache>
                <c:ptCount val="1"/>
                <c:pt idx="0">
                  <c:v>歲出上角形</c:v>
                </c:pt>
              </c:strCache>
            </c:strRef>
          </c:tx>
          <c:spPr>
            <a:solidFill>
              <a:srgbClr val="E498E8"/>
            </a:solidFill>
            <a:ln w="25400">
              <a:noFill/>
            </a:ln>
          </c:spPr>
          <c:cat>
            <c:numRef>
              <c:f>概況圖!$E$110:$E$131</c:f>
              <c:numCache>
                <c:formatCode>General</c:formatCode>
                <c:ptCount val="22"/>
                <c:pt idx="0" formatCode="_(* #,##0.00_);_(* \(#,##0.00\);_(* &quot;-&quot;??_);_(@_)">
                  <c:v>0</c:v>
                </c:pt>
                <c:pt idx="19" formatCode="_(* #,##0.00_);_(* \(#,##0.00\);_(* &quot;-&quot;??_);_(@_)">
                  <c:v>760.02</c:v>
                </c:pt>
                <c:pt idx="20" formatCode="_(* #,##0.00_);_(* \(#,##0.00\);_(* &quot;-&quot;??_);_(@_)">
                  <c:v>760.02</c:v>
                </c:pt>
                <c:pt idx="21" formatCode="_(* #,##0.00_);_(* \(#,##0.00\);_(* &quot;-&quot;??_);_(@_)">
                  <c:v>1000</c:v>
                </c:pt>
              </c:numCache>
            </c:numRef>
          </c:cat>
          <c:val>
            <c:numRef>
              <c:f>概況圖!$G$110:$G$131</c:f>
              <c:numCache>
                <c:formatCode>General</c:formatCode>
                <c:ptCount val="22"/>
                <c:pt idx="0" formatCode="_(* #,##0.00_);_(* \(#,##0.00\);_(* &quot;-&quot;??_);_(@_)">
                  <c:v>0</c:v>
                </c:pt>
                <c:pt idx="19" formatCode="_(* #,##0.00_);_(* \(#,##0.00\);_(* &quot;-&quot;??_);_(@_)">
                  <c:v>0</c:v>
                </c:pt>
                <c:pt idx="20" formatCode="_(* #,##0.00_);_(* \(#,##0.00\);_(* &quot;-&quot;??_);_(@_)">
                  <c:v>0</c:v>
                </c:pt>
                <c:pt idx="21" formatCode="_(* #,##0.00_);_(* \(#,##0.00\);_(* &quot;-&quot;??_);_(@_)">
                  <c:v>39.596701573431488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FF-42AD-89C9-ADB043523C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Depth val="0"/>
        <c:axId val="153557504"/>
        <c:axId val="158226624"/>
        <c:axId val="0"/>
      </c:area3DChart>
      <c:dateAx>
        <c:axId val="153557504"/>
        <c:scaling>
          <c:orientation val="minMax"/>
          <c:max val="1000"/>
          <c:min val="0"/>
        </c:scaling>
        <c:delete val="0"/>
        <c:axPos val="b"/>
        <c:numFmt formatCode="_(* #,##0.00_);_(* \(#,##0.00\);_(* &quot;-&quot;??_);_(@_)" sourceLinked="1"/>
        <c:majorTickMark val="none"/>
        <c:minorTickMark val="none"/>
        <c:tickLblPos val="none"/>
        <c:spPr>
          <a:ln>
            <a:noFill/>
          </a:ln>
        </c:spPr>
        <c:crossAx val="158226624"/>
        <c:crosses val="autoZero"/>
        <c:auto val="0"/>
        <c:lblOffset val="100"/>
        <c:baseTimeUnit val="days"/>
      </c:dateAx>
      <c:valAx>
        <c:axId val="158226624"/>
        <c:scaling>
          <c:orientation val="minMax"/>
          <c:max val="165"/>
          <c:min val="0"/>
        </c:scaling>
        <c:delete val="1"/>
        <c:axPos val="l"/>
        <c:numFmt formatCode="_(* #,##0.00_);_(* \(#,##0.00\);_(* &quot;-&quot;??_);_(@_)" sourceLinked="1"/>
        <c:majorTickMark val="out"/>
        <c:minorTickMark val="none"/>
        <c:tickLblPos val="none"/>
        <c:crossAx val="153557504"/>
        <c:crosses val="autoZero"/>
        <c:crossBetween val="midCat"/>
      </c:valAx>
      <c:spPr>
        <a:noFill/>
      </c:spPr>
    </c:plotArea>
    <c:plotVisOnly val="1"/>
    <c:dispBlanksAs val="zero"/>
    <c:showDLblsOverMax val="0"/>
  </c:chart>
  <c:spPr>
    <a:noFill/>
    <a:ln>
      <a:noFill/>
    </a:ln>
  </c:sp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0B8630F-36B0-4A1E-8E05-7F7291A15DAB}" type="datetimeFigureOut">
              <a:rPr lang="zh-TW" altLang="en-US"/>
              <a:pPr>
                <a:defRPr/>
              </a:pPr>
              <a:t>2025-06-18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2039938" y="744538"/>
            <a:ext cx="27178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32" tIns="45716" rIns="91432" bIns="45716" rtlCol="0"/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DE7838F-BB32-4B72-ABC0-27C34ED5D82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01805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055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22248" fontAlgn="base">
              <a:spcBef>
                <a:spcPct val="0"/>
              </a:spcBef>
              <a:spcAft>
                <a:spcPct val="0"/>
              </a:spcAft>
              <a:defRPr/>
            </a:pPr>
            <a:fld id="{9B91A5FF-523A-4F13-8A75-4312C1461CC0}" type="slidenum">
              <a:rPr kumimoji="1" lang="en-US" altLang="zh-TW" smtClean="0">
                <a:latin typeface="Times New Roman" pitchFamily="18" charset="0"/>
              </a:rPr>
              <a:pPr defTabSz="922248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kumimoji="1" lang="en-US" altLang="zh-TW" dirty="0" smtClean="0">
              <a:latin typeface="Times New Roman" pitchFamily="18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082800" y="766763"/>
            <a:ext cx="2684463" cy="36798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14350" y="2919473"/>
            <a:ext cx="5829300" cy="2014478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028700" y="5325533"/>
            <a:ext cx="4800600" cy="240171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7FD4E-F0CE-4D75-B2ED-E26D13D0DC94}" type="datetimeFigureOut">
              <a:rPr lang="zh-TW" altLang="en-US"/>
              <a:pPr>
                <a:defRPr/>
              </a:pPr>
              <a:t>2025-06-18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3FAB0-B7E6-4C0B-9667-0CFA63930FC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57660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CC8F2-0F18-42B1-B8D5-E6B33A934CD4}" type="datetimeFigureOut">
              <a:rPr lang="zh-TW" altLang="en-US"/>
              <a:pPr>
                <a:defRPr/>
              </a:pPr>
              <a:t>2025-06-18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A4AEE-54EE-45A6-84F5-46ED3B7C8B7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27215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3729037" y="502533"/>
            <a:ext cx="1157288" cy="106902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257176" y="502533"/>
            <a:ext cx="3357563" cy="106902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D4684-F87B-4665-B6D0-BE8879DDA637}" type="datetimeFigureOut">
              <a:rPr lang="zh-TW" altLang="en-US"/>
              <a:pPr>
                <a:defRPr/>
              </a:pPr>
              <a:t>2025-06-18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5CBDA-F352-4DE0-BDF0-FFD54B337CF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13796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00235-FA38-418D-9EAD-9F0C6270A25D}" type="datetimeFigureOut">
              <a:rPr lang="zh-TW" altLang="en-US"/>
              <a:pPr>
                <a:defRPr/>
              </a:pPr>
              <a:t>2025-06-18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BF412-E7F8-48D8-B023-077E16D4EFB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79001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41735" y="6039086"/>
            <a:ext cx="5829300" cy="186654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41735" y="3983275"/>
            <a:ext cx="5829300" cy="205581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EA4F7-F272-4AA8-B0B7-9F9A844D8D00}" type="datetimeFigureOut">
              <a:rPr lang="zh-TW" altLang="en-US"/>
              <a:pPr>
                <a:defRPr/>
              </a:pPr>
              <a:t>2025-06-18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1F9B2-B136-417E-A331-D5A40C0406E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17307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257176" y="2923823"/>
            <a:ext cx="2257425" cy="82689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2628901" y="2923823"/>
            <a:ext cx="2257425" cy="82689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59E8E-62BA-4AF7-A38B-F6039681DDD3}" type="datetimeFigureOut">
              <a:rPr lang="zh-TW" altLang="en-US"/>
              <a:pPr>
                <a:defRPr/>
              </a:pPr>
              <a:t>2025-06-18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014D6-63A7-4AD4-BE61-AD14563B792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36152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42900" y="376356"/>
            <a:ext cx="6172200" cy="1566333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42900" y="2103673"/>
            <a:ext cx="3030141" cy="8767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342900" y="2980384"/>
            <a:ext cx="3030141" cy="54147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3483770" y="2103673"/>
            <a:ext cx="3031331" cy="8767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3483770" y="2980384"/>
            <a:ext cx="3031331" cy="54147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5E3C8-F752-4DDA-A365-0A9B286B2798}" type="datetimeFigureOut">
              <a:rPr lang="zh-TW" altLang="en-US"/>
              <a:pPr>
                <a:defRPr/>
              </a:pPr>
              <a:t>2025-06-18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BB611-B90E-465E-9A28-DA9B0CDF012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1333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842BF-456F-4832-867F-2FDBE6A835D9}" type="datetimeFigureOut">
              <a:rPr lang="zh-TW" altLang="en-US"/>
              <a:pPr>
                <a:defRPr/>
              </a:pPr>
              <a:t>2025-06-18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0AB24-3E76-45BA-943D-3AC6BDCC48B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5774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611AF-E057-46F9-8872-2790F49AE0F3}" type="datetimeFigureOut">
              <a:rPr lang="zh-TW" altLang="en-US"/>
              <a:pPr>
                <a:defRPr/>
              </a:pPr>
              <a:t>2025-06-18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2CC8B-AEC7-4576-8B9A-D5793961305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02664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42901" y="374180"/>
            <a:ext cx="2256235" cy="15924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681288" y="374180"/>
            <a:ext cx="3833813" cy="802093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42901" y="1966619"/>
            <a:ext cx="2256235" cy="64284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D81B2-D766-4BF7-B9C8-397B197B11A6}" type="datetimeFigureOut">
              <a:rPr lang="zh-TW" altLang="en-US"/>
              <a:pPr>
                <a:defRPr/>
              </a:pPr>
              <a:t>2025-06-18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E87F6-A05A-4FE5-A352-2CA9793F31A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4864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44216" y="6578601"/>
            <a:ext cx="4114800" cy="77664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344216" y="839728"/>
            <a:ext cx="4114800" cy="5638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344216" y="7355242"/>
            <a:ext cx="4114800" cy="110295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A5770-C4DB-41DE-8BDB-6227886776DE}" type="datetimeFigureOut">
              <a:rPr lang="zh-TW" altLang="en-US"/>
              <a:pPr>
                <a:defRPr/>
              </a:pPr>
              <a:t>2025-06-18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F8E62-5FA0-4C3D-941C-226727DF208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0000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342900" y="376238"/>
            <a:ext cx="6172200" cy="156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342900" y="2192338"/>
            <a:ext cx="6172200" cy="620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342900" y="8710613"/>
            <a:ext cx="1600200" cy="5000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00D1E61-E4A7-4737-8444-5B330FDE9A9E}" type="datetimeFigureOut">
              <a:rPr lang="zh-TW" altLang="en-US"/>
              <a:pPr>
                <a:defRPr/>
              </a:pPr>
              <a:t>2025-06-18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2343150" y="8710613"/>
            <a:ext cx="2171700" cy="5000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4914900" y="8710613"/>
            <a:ext cx="1600200" cy="5000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43240D6-2EB1-4813-97A2-42A22955101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5" name="Rectangle 66"/>
          <p:cNvSpPr>
            <a:spLocks noChangeArrowheads="1"/>
          </p:cNvSpPr>
          <p:nvPr/>
        </p:nvSpPr>
        <p:spPr bwMode="auto">
          <a:xfrm>
            <a:off x="4810284" y="7051971"/>
            <a:ext cx="565072" cy="1051221"/>
          </a:xfrm>
          <a:prstGeom prst="rect">
            <a:avLst/>
          </a:prstGeom>
          <a:gradFill rotWithShape="0">
            <a:gsLst>
              <a:gs pos="0">
                <a:srgbClr val="FFDB93"/>
              </a:gs>
              <a:gs pos="48000">
                <a:srgbClr val="FFF4DD"/>
              </a:gs>
              <a:gs pos="100000">
                <a:srgbClr val="FFDB93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FFDB93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kumimoji="0" lang="zh-TW" altLang="zh-TW" sz="18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78" name="Rectangle 131"/>
          <p:cNvSpPr>
            <a:spLocks noChangeArrowheads="1"/>
          </p:cNvSpPr>
          <p:nvPr/>
        </p:nvSpPr>
        <p:spPr bwMode="auto">
          <a:xfrm rot="10970">
            <a:off x="4704816" y="5831276"/>
            <a:ext cx="2015353" cy="33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教育科學文化支出 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         </a:t>
            </a:r>
            <a:r>
              <a:rPr kumimoji="0" lang="en-US" altLang="zh-TW" sz="1000" dirty="0" smtClean="0">
                <a:latin typeface="標楷體" pitchFamily="65" charset="-120"/>
                <a:ea typeface="標楷體" pitchFamily="65" charset="-120"/>
              </a:rPr>
              <a:t>85.11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（</a:t>
            </a:r>
            <a:r>
              <a:rPr kumimoji="0" lang="en-US" altLang="zh-TW" sz="1000" dirty="0" smtClean="0">
                <a:latin typeface="標楷體" pitchFamily="65" charset="-120"/>
                <a:ea typeface="標楷體" pitchFamily="65" charset="-120"/>
              </a:rPr>
              <a:t>28.94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％）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79" name="Line 25"/>
          <p:cNvSpPr>
            <a:spLocks noChangeShapeType="1"/>
          </p:cNvSpPr>
          <p:nvPr/>
        </p:nvSpPr>
        <p:spPr bwMode="auto">
          <a:xfrm flipH="1">
            <a:off x="5651914" y="8074565"/>
            <a:ext cx="0" cy="28800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080" name="Rectangle 110"/>
          <p:cNvSpPr>
            <a:spLocks noChangeArrowheads="1"/>
          </p:cNvSpPr>
          <p:nvPr/>
        </p:nvSpPr>
        <p:spPr bwMode="auto">
          <a:xfrm>
            <a:off x="5297826" y="2083937"/>
            <a:ext cx="576182" cy="44375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34000">
                <a:srgbClr val="E3F1FF"/>
              </a:gs>
              <a:gs pos="100000">
                <a:srgbClr val="CDE6FF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scene3d>
            <a:camera prst="legacyPerspectiveRigh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CDE6FF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2081" name="Rectangle 114"/>
          <p:cNvSpPr>
            <a:spLocks noChangeArrowheads="1"/>
          </p:cNvSpPr>
          <p:nvPr/>
        </p:nvSpPr>
        <p:spPr bwMode="auto">
          <a:xfrm>
            <a:off x="5867929" y="2294407"/>
            <a:ext cx="576183" cy="23377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23000">
                <a:srgbClr val="FBC9F1"/>
              </a:gs>
              <a:gs pos="100000">
                <a:srgbClr val="F98FC4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scene3d>
            <a:camera prst="legacyPerspectiveTopRight"/>
            <a:lightRig rig="legacyFlat2" dir="b"/>
          </a:scene3d>
          <a:sp3d extrusionH="430200" prstMaterial="legacyMatte">
            <a:bevelT w="13500" h="13500" prst="angle"/>
            <a:bevelB w="13500" h="13500" prst="angle"/>
            <a:extrusionClr>
              <a:srgbClr val="FFAFAF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ct val="50000"/>
              </a:lnSpc>
              <a:spcBef>
                <a:spcPct val="0"/>
              </a:spcBef>
              <a:buFontTx/>
              <a:buNone/>
            </a:pPr>
            <a:endParaRPr kumimoji="0" lang="zh-TW" altLang="zh-TW" sz="1800"/>
          </a:p>
        </p:txBody>
      </p:sp>
      <p:sp>
        <p:nvSpPr>
          <p:cNvPr id="2085" name="Rectangle 116"/>
          <p:cNvSpPr>
            <a:spLocks noChangeArrowheads="1"/>
          </p:cNvSpPr>
          <p:nvPr/>
        </p:nvSpPr>
        <p:spPr bwMode="auto">
          <a:xfrm>
            <a:off x="5297340" y="1820599"/>
            <a:ext cx="587294" cy="27015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32001">
                <a:srgbClr val="F1B2F9"/>
              </a:gs>
              <a:gs pos="100000">
                <a:srgbClr val="E882F6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scene3d>
            <a:camera prst="legacyPerspectiveTopRight"/>
            <a:lightRig rig="legacyFlat2" dir="b"/>
          </a:scene3d>
          <a:sp3d extrusionH="430200" prstMaterial="legacyMatte">
            <a:bevelT w="13500" h="13500" prst="angle"/>
            <a:bevelB w="13500" h="13500" prst="angle"/>
            <a:extrusionClr>
              <a:srgbClr val="FFAFAF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ct val="50000"/>
              </a:lnSpc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2086" name="Line 14"/>
          <p:cNvSpPr>
            <a:spLocks noChangeShapeType="1"/>
          </p:cNvSpPr>
          <p:nvPr/>
        </p:nvSpPr>
        <p:spPr bwMode="auto">
          <a:xfrm flipH="1" flipV="1">
            <a:off x="2356122" y="7626825"/>
            <a:ext cx="5478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87" name="Line 20"/>
          <p:cNvSpPr>
            <a:spLocks noChangeShapeType="1"/>
          </p:cNvSpPr>
          <p:nvPr/>
        </p:nvSpPr>
        <p:spPr bwMode="auto">
          <a:xfrm flipV="1">
            <a:off x="4326163" y="7602173"/>
            <a:ext cx="48253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89" name="Text Box 24"/>
          <p:cNvSpPr txBox="1">
            <a:spLocks noChangeArrowheads="1"/>
          </p:cNvSpPr>
          <p:nvPr/>
        </p:nvSpPr>
        <p:spPr bwMode="auto">
          <a:xfrm>
            <a:off x="1524943" y="1181866"/>
            <a:ext cx="3736457" cy="431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en-US" altLang="zh-TW" sz="1300" b="1" dirty="0">
                <a:latin typeface="標楷體" pitchFamily="65" charset="-120"/>
                <a:ea typeface="標楷體" pitchFamily="65" charset="-120"/>
              </a:rPr>
              <a:t>  </a:t>
            </a:r>
            <a:r>
              <a:rPr lang="zh-TW" altLang="en-US" sz="1400" b="1" dirty="0">
                <a:latin typeface="標楷體" pitchFamily="65" charset="-120"/>
                <a:ea typeface="標楷體" pitchFamily="65" charset="-120"/>
              </a:rPr>
              <a:t>歲入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    </a:t>
            </a:r>
            <a:r>
              <a:rPr lang="zh-TW" altLang="en-US" sz="1400" b="1" dirty="0">
                <a:latin typeface="標楷體" pitchFamily="65" charset="-120"/>
                <a:ea typeface="標楷體" pitchFamily="65" charset="-120"/>
              </a:rPr>
              <a:t>－　　歲出    ＝　歲入歲出賸餘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400" b="1" dirty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1400" b="1" dirty="0" smtClean="0">
                <a:latin typeface="標楷體" pitchFamily="65" charset="-120"/>
                <a:ea typeface="標楷體" pitchFamily="65" charset="-120"/>
              </a:rPr>
              <a:t>312.10        294.13         </a:t>
            </a:r>
            <a:r>
              <a:rPr lang="zh-TW" altLang="en-US" sz="1400" b="1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1400" b="1" dirty="0" smtClean="0">
                <a:latin typeface="標楷體" pitchFamily="65" charset="-120"/>
                <a:ea typeface="標楷體" pitchFamily="65" charset="-120"/>
              </a:rPr>
              <a:t>17.97</a:t>
            </a:r>
            <a:endParaRPr lang="en-US" altLang="zh-TW" sz="14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90" name="Line 26"/>
          <p:cNvSpPr>
            <a:spLocks noChangeShapeType="1"/>
          </p:cNvSpPr>
          <p:nvPr/>
        </p:nvSpPr>
        <p:spPr bwMode="auto">
          <a:xfrm>
            <a:off x="5662762" y="8518694"/>
            <a:ext cx="0" cy="2889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91" name="Rectangle 27"/>
          <p:cNvSpPr>
            <a:spLocks noChangeArrowheads="1"/>
          </p:cNvSpPr>
          <p:nvPr/>
        </p:nvSpPr>
        <p:spPr bwMode="auto">
          <a:xfrm>
            <a:off x="5211445" y="8473375"/>
            <a:ext cx="684001" cy="108002"/>
          </a:xfrm>
          <a:prstGeom prst="rect">
            <a:avLst/>
          </a:prstGeom>
          <a:gradFill rotWithShape="1">
            <a:gsLst>
              <a:gs pos="0">
                <a:srgbClr val="FEFCE5"/>
              </a:gs>
              <a:gs pos="100000">
                <a:srgbClr val="FBF38B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FCF6AA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2092" name="Text Box 28"/>
          <p:cNvSpPr txBox="1">
            <a:spLocks noChangeArrowheads="1"/>
          </p:cNvSpPr>
          <p:nvPr/>
        </p:nvSpPr>
        <p:spPr bwMode="auto">
          <a:xfrm>
            <a:off x="5129219" y="8445206"/>
            <a:ext cx="846021" cy="180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800"/>
              </a:lnSpc>
              <a:spcBef>
                <a:spcPct val="0"/>
              </a:spcBef>
              <a:buFontTx/>
              <a:buNone/>
            </a:pPr>
            <a:r>
              <a:rPr lang="zh-TW" altLang="en-US" sz="900" dirty="0">
                <a:latin typeface="標楷體" pitchFamily="65" charset="-120"/>
                <a:ea typeface="標楷體" pitchFamily="65" charset="-120"/>
              </a:rPr>
              <a:t>繳庫</a:t>
            </a:r>
            <a:r>
              <a:rPr lang="zh-TW" altLang="en-US" sz="900" dirty="0" smtClean="0">
                <a:latin typeface="標楷體" pitchFamily="65" charset="-120"/>
                <a:ea typeface="標楷體" pitchFamily="65" charset="-120"/>
              </a:rPr>
              <a:t>數</a:t>
            </a:r>
            <a:r>
              <a:rPr lang="en-US" altLang="zh-TW" sz="900" dirty="0" smtClean="0">
                <a:latin typeface="標楷體" pitchFamily="65" charset="-120"/>
                <a:ea typeface="標楷體" pitchFamily="65" charset="-120"/>
              </a:rPr>
              <a:t>1.49</a:t>
            </a:r>
            <a:endParaRPr lang="en-US" altLang="zh-TW" sz="9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93" name="Rectangle 29"/>
          <p:cNvSpPr>
            <a:spLocks noChangeArrowheads="1"/>
          </p:cNvSpPr>
          <p:nvPr/>
        </p:nvSpPr>
        <p:spPr bwMode="auto">
          <a:xfrm>
            <a:off x="2900872" y="7396102"/>
            <a:ext cx="684117" cy="415933"/>
          </a:xfrm>
          <a:prstGeom prst="rect">
            <a:avLst/>
          </a:prstGeom>
          <a:gradFill rotWithShape="1">
            <a:gsLst>
              <a:gs pos="0">
                <a:srgbClr val="B3E2FF"/>
              </a:gs>
              <a:gs pos="47000">
                <a:srgbClr val="D9F1FF"/>
              </a:gs>
              <a:gs pos="100000">
                <a:srgbClr val="B3E2FF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B3E2FF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2094" name="Rectangle 30"/>
          <p:cNvSpPr>
            <a:spLocks noChangeArrowheads="1"/>
          </p:cNvSpPr>
          <p:nvPr/>
        </p:nvSpPr>
        <p:spPr bwMode="auto">
          <a:xfrm>
            <a:off x="3578555" y="7396102"/>
            <a:ext cx="684117" cy="415933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46000">
                <a:srgbClr val="FFFFE7"/>
              </a:gs>
              <a:gs pos="100000">
                <a:srgbClr val="FFFFCC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2" dir="b"/>
          </a:scene3d>
          <a:sp3d extrusionH="2778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2095" name="Rectangle 31"/>
          <p:cNvSpPr>
            <a:spLocks noChangeArrowheads="1"/>
          </p:cNvSpPr>
          <p:nvPr/>
        </p:nvSpPr>
        <p:spPr bwMode="auto">
          <a:xfrm>
            <a:off x="2898447" y="7078595"/>
            <a:ext cx="1366649" cy="323856"/>
          </a:xfrm>
          <a:prstGeom prst="rect">
            <a:avLst/>
          </a:prstGeom>
          <a:gradFill rotWithShape="0">
            <a:gsLst>
              <a:gs pos="0">
                <a:srgbClr val="E7CFFF"/>
              </a:gs>
              <a:gs pos="49000">
                <a:srgbClr val="F3E5FF"/>
              </a:gs>
              <a:gs pos="100000">
                <a:srgbClr val="E7CFFF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E7CFFF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2096" name="Text Box 32"/>
          <p:cNvSpPr txBox="1">
            <a:spLocks noChangeArrowheads="1"/>
          </p:cNvSpPr>
          <p:nvPr/>
        </p:nvSpPr>
        <p:spPr bwMode="auto">
          <a:xfrm>
            <a:off x="3103957" y="7107171"/>
            <a:ext cx="960305" cy="252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附屬單位決算</a:t>
            </a:r>
          </a:p>
        </p:txBody>
      </p:sp>
      <p:sp>
        <p:nvSpPr>
          <p:cNvPr id="2097" name="Text Box 33"/>
          <p:cNvSpPr txBox="1">
            <a:spLocks noChangeArrowheads="1"/>
          </p:cNvSpPr>
          <p:nvPr/>
        </p:nvSpPr>
        <p:spPr bwMode="auto">
          <a:xfrm>
            <a:off x="2883326" y="7483416"/>
            <a:ext cx="746022" cy="252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000">
                <a:latin typeface="標楷體" pitchFamily="65" charset="-120"/>
                <a:ea typeface="標楷體" pitchFamily="65" charset="-120"/>
              </a:rPr>
              <a:t>營業部分</a:t>
            </a:r>
          </a:p>
        </p:txBody>
      </p:sp>
      <p:sp>
        <p:nvSpPr>
          <p:cNvPr id="2098" name="Text Box 34"/>
          <p:cNvSpPr txBox="1">
            <a:spLocks noChangeArrowheads="1"/>
          </p:cNvSpPr>
          <p:nvPr/>
        </p:nvSpPr>
        <p:spPr bwMode="auto">
          <a:xfrm>
            <a:off x="3515972" y="7483416"/>
            <a:ext cx="895226" cy="252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000">
                <a:latin typeface="標楷體" pitchFamily="65" charset="-120"/>
                <a:ea typeface="標楷體" pitchFamily="65" charset="-120"/>
              </a:rPr>
              <a:t>非營業部分</a:t>
            </a:r>
          </a:p>
        </p:txBody>
      </p:sp>
      <p:sp>
        <p:nvSpPr>
          <p:cNvPr id="2099" name="Line 35"/>
          <p:cNvSpPr>
            <a:spLocks noChangeShapeType="1"/>
          </p:cNvSpPr>
          <p:nvPr/>
        </p:nvSpPr>
        <p:spPr bwMode="auto">
          <a:xfrm flipH="1">
            <a:off x="520015" y="8801431"/>
            <a:ext cx="5143610" cy="2609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101" name="Rectangle 45"/>
          <p:cNvSpPr>
            <a:spLocks noChangeArrowheads="1"/>
          </p:cNvSpPr>
          <p:nvPr/>
        </p:nvSpPr>
        <p:spPr bwMode="auto">
          <a:xfrm>
            <a:off x="704232" y="2688887"/>
            <a:ext cx="1295220" cy="371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ts val="1100"/>
              </a:lnSpc>
              <a:spcBef>
                <a:spcPct val="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自有稅課收入 </a:t>
            </a:r>
            <a:r>
              <a:rPr kumimoji="0" lang="en-US" altLang="zh-TW" sz="1000" dirty="0" smtClean="0">
                <a:latin typeface="標楷體" pitchFamily="65" charset="-120"/>
                <a:ea typeface="標楷體" pitchFamily="65" charset="-120"/>
              </a:rPr>
              <a:t>32.56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（</a:t>
            </a:r>
            <a:r>
              <a:rPr kumimoji="0" lang="en-US" altLang="zh-TW" sz="1000" dirty="0" smtClean="0">
                <a:latin typeface="標楷體" pitchFamily="65" charset="-120"/>
                <a:ea typeface="標楷體" pitchFamily="65" charset="-120"/>
              </a:rPr>
              <a:t>10.43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％）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02" name="Rectangle 46"/>
          <p:cNvSpPr>
            <a:spLocks noChangeArrowheads="1"/>
          </p:cNvSpPr>
          <p:nvPr/>
        </p:nvSpPr>
        <p:spPr bwMode="auto">
          <a:xfrm>
            <a:off x="651099" y="4389680"/>
            <a:ext cx="1521407" cy="330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fontAlgn="ctr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補助及協助收入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en-US" altLang="zh-TW" sz="1000" dirty="0" smtClean="0">
                <a:latin typeface="標楷體" pitchFamily="65" charset="-120"/>
                <a:ea typeface="標楷體" pitchFamily="65" charset="-120"/>
              </a:rPr>
              <a:t>181.47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（</a:t>
            </a:r>
            <a:r>
              <a:rPr kumimoji="0" lang="en-US" altLang="zh-TW" sz="1000" dirty="0" smtClean="0">
                <a:latin typeface="標楷體" pitchFamily="65" charset="-120"/>
                <a:ea typeface="標楷體" pitchFamily="65" charset="-120"/>
              </a:rPr>
              <a:t>58.15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％）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520016" y="2597620"/>
            <a:ext cx="221604" cy="6229901"/>
            <a:chOff x="418416" y="2597621"/>
            <a:chExt cx="221604" cy="6214590"/>
          </a:xfrm>
        </p:grpSpPr>
        <p:sp>
          <p:nvSpPr>
            <p:cNvPr id="2088" name="Line 23"/>
            <p:cNvSpPr>
              <a:spLocks noChangeShapeType="1"/>
            </p:cNvSpPr>
            <p:nvPr/>
          </p:nvSpPr>
          <p:spPr bwMode="auto">
            <a:xfrm flipV="1">
              <a:off x="418416" y="2597621"/>
              <a:ext cx="10781" cy="62145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104" name="Line 49"/>
            <p:cNvSpPr>
              <a:spLocks noChangeShapeType="1"/>
            </p:cNvSpPr>
            <p:nvPr/>
          </p:nvSpPr>
          <p:spPr bwMode="auto">
            <a:xfrm rot="10800000" flipH="1" flipV="1">
              <a:off x="431997" y="2603964"/>
              <a:ext cx="208023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</p:grpSp>
      <p:sp>
        <p:nvSpPr>
          <p:cNvPr id="2105" name="Rectangle 56"/>
          <p:cNvSpPr>
            <a:spLocks noChangeArrowheads="1"/>
          </p:cNvSpPr>
          <p:nvPr/>
        </p:nvSpPr>
        <p:spPr bwMode="auto">
          <a:xfrm rot="10970">
            <a:off x="4684071" y="3606971"/>
            <a:ext cx="1963362" cy="269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ts val="4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補助及其他支出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ts val="4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          </a:t>
            </a:r>
            <a:r>
              <a:rPr kumimoji="0" lang="en-US" altLang="zh-TW" sz="1000" dirty="0" smtClean="0">
                <a:latin typeface="標楷體" pitchFamily="65" charset="-120"/>
                <a:ea typeface="標楷體" pitchFamily="65" charset="-120"/>
              </a:rPr>
              <a:t>6.45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kumimoji="0" lang="zh-TW" altLang="en-US" sz="10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（</a:t>
            </a:r>
            <a:r>
              <a:rPr kumimoji="0" lang="en-US" altLang="zh-TW" sz="10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2.19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％）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06" name="Rectangle 60"/>
          <p:cNvSpPr>
            <a:spLocks noChangeArrowheads="1"/>
          </p:cNvSpPr>
          <p:nvPr/>
        </p:nvSpPr>
        <p:spPr bwMode="auto">
          <a:xfrm>
            <a:off x="1163037" y="7080023"/>
            <a:ext cx="540000" cy="1016042"/>
          </a:xfrm>
          <a:prstGeom prst="rect">
            <a:avLst/>
          </a:prstGeom>
          <a:gradFill rotWithShape="0">
            <a:gsLst>
              <a:gs pos="0">
                <a:srgbClr val="FFDB93"/>
              </a:gs>
              <a:gs pos="46000">
                <a:srgbClr val="FFF5E1"/>
              </a:gs>
              <a:gs pos="100000">
                <a:srgbClr val="FFDB93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FFDB93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kumimoji="0" lang="zh-TW" altLang="zh-TW" sz="18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07" name="Text Box 63"/>
          <p:cNvSpPr txBox="1">
            <a:spLocks noChangeArrowheads="1"/>
          </p:cNvSpPr>
          <p:nvPr/>
        </p:nvSpPr>
        <p:spPr bwMode="auto">
          <a:xfrm>
            <a:off x="1131102" y="7382879"/>
            <a:ext cx="595230" cy="400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200"/>
              </a:lnSpc>
              <a:spcBef>
                <a:spcPct val="4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總收入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0.53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08" name="Text Box 65"/>
          <p:cNvSpPr txBox="1">
            <a:spLocks noChangeArrowheads="1"/>
          </p:cNvSpPr>
          <p:nvPr/>
        </p:nvSpPr>
        <p:spPr bwMode="auto">
          <a:xfrm>
            <a:off x="1705696" y="7379327"/>
            <a:ext cx="599992" cy="400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200"/>
              </a:lnSpc>
              <a:spcBef>
                <a:spcPct val="0"/>
              </a:spcBef>
              <a:buFontTx/>
              <a:buNone/>
            </a:pPr>
            <a:r>
              <a:rPr lang="zh-TW" altLang="en-US" sz="1000">
                <a:latin typeface="標楷體" pitchFamily="65" charset="-120"/>
                <a:ea typeface="標楷體" pitchFamily="65" charset="-120"/>
              </a:rPr>
              <a:t>總支出</a:t>
            </a:r>
          </a:p>
          <a:p>
            <a:pPr algn="ctr" eaLnBrk="1" hangingPunct="1">
              <a:lnSpc>
                <a:spcPts val="1200"/>
              </a:lnSpc>
              <a:spcBef>
                <a:spcPct val="0"/>
              </a:spcBef>
              <a:buFontTx/>
              <a:buNone/>
            </a:pPr>
            <a:r>
              <a:rPr lang="en-US" altLang="zh-TW" sz="1000">
                <a:latin typeface="標楷體" pitchFamily="65" charset="-120"/>
                <a:ea typeface="標楷體" pitchFamily="65" charset="-120"/>
              </a:rPr>
              <a:t>0.43</a:t>
            </a:r>
          </a:p>
        </p:txBody>
      </p:sp>
      <p:sp>
        <p:nvSpPr>
          <p:cNvPr id="2109" name="Text Box 67"/>
          <p:cNvSpPr txBox="1">
            <a:spLocks noChangeArrowheads="1"/>
          </p:cNvSpPr>
          <p:nvPr/>
        </p:nvSpPr>
        <p:spPr bwMode="auto">
          <a:xfrm>
            <a:off x="4788086" y="7419416"/>
            <a:ext cx="644436" cy="427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總收入</a:t>
            </a:r>
          </a:p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108.00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10" name="Rectangle 86"/>
          <p:cNvSpPr>
            <a:spLocks noChangeArrowheads="1"/>
          </p:cNvSpPr>
          <p:nvPr/>
        </p:nvSpPr>
        <p:spPr bwMode="auto">
          <a:xfrm rot="10970">
            <a:off x="4701205" y="5330833"/>
            <a:ext cx="2033306" cy="33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經濟發展支出 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         </a:t>
            </a:r>
            <a:r>
              <a:rPr kumimoji="0" lang="en-US" altLang="zh-TW" sz="1000" dirty="0" smtClean="0">
                <a:latin typeface="標楷體" pitchFamily="65" charset="-120"/>
                <a:ea typeface="標楷體" pitchFamily="65" charset="-120"/>
              </a:rPr>
              <a:t>61.84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（</a:t>
            </a:r>
            <a:r>
              <a:rPr kumimoji="0" lang="en-US" altLang="zh-TW" sz="1000" dirty="0" smtClean="0">
                <a:latin typeface="標楷體" pitchFamily="65" charset="-120"/>
                <a:ea typeface="標楷體" pitchFamily="65" charset="-120"/>
              </a:rPr>
              <a:t>21.03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％）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11" name="Rectangle 85"/>
          <p:cNvSpPr>
            <a:spLocks noChangeArrowheads="1"/>
          </p:cNvSpPr>
          <p:nvPr/>
        </p:nvSpPr>
        <p:spPr bwMode="auto">
          <a:xfrm rot="10970">
            <a:off x="4688960" y="3352620"/>
            <a:ext cx="1724559" cy="269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ts val="4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社區發展及環境保護支出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ts val="4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          </a:t>
            </a:r>
            <a:r>
              <a:rPr kumimoji="0" lang="en-US" altLang="zh-TW" sz="1000" dirty="0" smtClean="0">
                <a:latin typeface="標楷體" pitchFamily="65" charset="-120"/>
                <a:ea typeface="標楷體" pitchFamily="65" charset="-120"/>
              </a:rPr>
              <a:t>5.20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kumimoji="0" lang="zh-TW" altLang="en-US" sz="10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（</a:t>
            </a:r>
            <a:r>
              <a:rPr kumimoji="0" lang="en-US" altLang="zh-TW" sz="10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1.77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％）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12" name="Rectangle 87"/>
          <p:cNvSpPr>
            <a:spLocks noChangeArrowheads="1"/>
          </p:cNvSpPr>
          <p:nvPr/>
        </p:nvSpPr>
        <p:spPr bwMode="auto">
          <a:xfrm rot="10970">
            <a:off x="4695443" y="3174356"/>
            <a:ext cx="1668581" cy="153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ts val="5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債務支出  </a:t>
            </a:r>
            <a:r>
              <a:rPr kumimoji="0" lang="en-US" altLang="zh-TW" sz="1000" dirty="0" smtClean="0">
                <a:latin typeface="標楷體" pitchFamily="65" charset="-120"/>
                <a:ea typeface="標楷體" pitchFamily="65" charset="-120"/>
              </a:rPr>
              <a:t>0.96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 （</a:t>
            </a:r>
            <a:r>
              <a:rPr kumimoji="0" lang="en-US" altLang="zh-TW" sz="1000" dirty="0" smtClean="0">
                <a:latin typeface="標楷體" pitchFamily="65" charset="-120"/>
                <a:ea typeface="標楷體" pitchFamily="65" charset="-120"/>
              </a:rPr>
              <a:t>0.33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％）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15" name="Rectangle 102"/>
          <p:cNvSpPr>
            <a:spLocks noChangeArrowheads="1"/>
          </p:cNvSpPr>
          <p:nvPr/>
        </p:nvSpPr>
        <p:spPr bwMode="auto">
          <a:xfrm>
            <a:off x="697167" y="2976297"/>
            <a:ext cx="1045940" cy="346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ts val="1000"/>
              </a:lnSpc>
              <a:spcBef>
                <a:spcPct val="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其他各項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收入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algn="ctr" eaLnBrk="1" hangingPunct="1">
              <a:lnSpc>
                <a:spcPts val="1000"/>
              </a:lnSpc>
              <a:spcBef>
                <a:spcPct val="0"/>
              </a:spcBef>
              <a:buFontTx/>
              <a:buNone/>
            </a:pPr>
            <a:r>
              <a:rPr kumimoji="0" lang="en-US" altLang="zh-TW" sz="1000" dirty="0" smtClean="0">
                <a:latin typeface="標楷體" pitchFamily="65" charset="-120"/>
                <a:ea typeface="標楷體" pitchFamily="65" charset="-120"/>
              </a:rPr>
              <a:t>9.84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（</a:t>
            </a:r>
            <a:r>
              <a:rPr kumimoji="0" lang="en-US" altLang="zh-TW" sz="1000" dirty="0" smtClean="0">
                <a:latin typeface="標楷體" pitchFamily="65" charset="-120"/>
                <a:ea typeface="標楷體" pitchFamily="65" charset="-120"/>
              </a:rPr>
              <a:t>3.15</a:t>
            </a:r>
            <a:r>
              <a:rPr kumimoji="0" lang="zh-TW" altLang="en-US" sz="9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％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16" name="Text Box 104"/>
          <p:cNvSpPr txBox="1">
            <a:spLocks noChangeArrowheads="1"/>
          </p:cNvSpPr>
          <p:nvPr/>
        </p:nvSpPr>
        <p:spPr bwMode="auto">
          <a:xfrm>
            <a:off x="674625" y="3678071"/>
            <a:ext cx="1235697" cy="334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統籌分配稅收入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86.72</a:t>
            </a:r>
            <a:r>
              <a:rPr lang="zh-TW" altLang="en-US" sz="1000" dirty="0" smtClean="0">
                <a:latin typeface="標楷體" pitchFamily="65" charset="-120"/>
                <a:ea typeface="標楷體" pitchFamily="65" charset="-120"/>
              </a:rPr>
              <a:t>（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27.79</a:t>
            </a:r>
            <a:r>
              <a:rPr lang="zh-TW" altLang="en-US" sz="1000" dirty="0" smtClean="0">
                <a:latin typeface="標楷體" pitchFamily="65" charset="-120"/>
                <a:ea typeface="標楷體" pitchFamily="65" charset="-120"/>
              </a:rPr>
              <a:t>％）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17" name="Text Box 112"/>
          <p:cNvSpPr txBox="1">
            <a:spLocks noChangeArrowheads="1"/>
          </p:cNvSpPr>
          <p:nvPr/>
        </p:nvSpPr>
        <p:spPr bwMode="auto">
          <a:xfrm>
            <a:off x="5235619" y="2164233"/>
            <a:ext cx="70951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800" dirty="0">
                <a:latin typeface="標楷體" pitchFamily="65" charset="-120"/>
                <a:ea typeface="標楷體" pitchFamily="65" charset="-120"/>
              </a:rPr>
              <a:t>債務之舉</a:t>
            </a:r>
            <a:r>
              <a:rPr lang="zh-TW" altLang="en-US" sz="800" dirty="0" smtClean="0">
                <a:latin typeface="標楷體" pitchFamily="65" charset="-120"/>
                <a:ea typeface="標楷體" pitchFamily="65" charset="-120"/>
              </a:rPr>
              <a:t>借</a:t>
            </a:r>
            <a:r>
              <a:rPr lang="en-US" altLang="zh-TW" sz="800" dirty="0" smtClean="0">
                <a:latin typeface="標楷體" pitchFamily="65" charset="-120"/>
                <a:ea typeface="標楷體" pitchFamily="65" charset="-120"/>
              </a:rPr>
              <a:t>52.00</a:t>
            </a:r>
            <a:endParaRPr lang="en-US" altLang="zh-TW" sz="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18" name="Rectangle 113"/>
          <p:cNvSpPr>
            <a:spLocks noChangeArrowheads="1"/>
          </p:cNvSpPr>
          <p:nvPr/>
        </p:nvSpPr>
        <p:spPr bwMode="auto">
          <a:xfrm>
            <a:off x="5868280" y="1817365"/>
            <a:ext cx="576183" cy="49343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27000">
                <a:srgbClr val="FFEFFF"/>
              </a:gs>
              <a:gs pos="100000">
                <a:srgbClr val="FFDDFF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scene3d>
            <a:camera prst="legacyPerspectiveTopRight"/>
            <a:lightRig rig="legacyFlat2" dir="b"/>
          </a:scene3d>
          <a:sp3d extrusionH="430200" prstMaterial="legacyMatte">
            <a:bevelT w="13500" h="13500" prst="angle"/>
            <a:bevelB w="13500" h="13500" prst="angle"/>
            <a:extrusionClr>
              <a:srgbClr val="FFDDFF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3" name="Rectangle 115"/>
          <p:cNvSpPr>
            <a:spLocks noChangeArrowheads="1"/>
          </p:cNvSpPr>
          <p:nvPr/>
        </p:nvSpPr>
        <p:spPr bwMode="auto">
          <a:xfrm>
            <a:off x="5294263" y="1602931"/>
            <a:ext cx="1150939" cy="217487"/>
          </a:xfrm>
          <a:prstGeom prst="rect">
            <a:avLst/>
          </a:prstGeom>
          <a:gradFill rotWithShape="0">
            <a:gsLst>
              <a:gs pos="40000">
                <a:srgbClr val="AAF9B9"/>
              </a:gs>
              <a:gs pos="0">
                <a:schemeClr val="bg1"/>
              </a:gs>
              <a:gs pos="100000">
                <a:srgbClr val="73F58C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scene3d>
            <a:camera prst="legacyPerspectiv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73F58C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kumimoji="0" lang="zh-TW" altLang="en-US" sz="1800" smtClean="0"/>
          </a:p>
        </p:txBody>
      </p:sp>
      <p:sp>
        <p:nvSpPr>
          <p:cNvPr id="2120" name="Text Box 116"/>
          <p:cNvSpPr txBox="1">
            <a:spLocks noChangeArrowheads="1"/>
          </p:cNvSpPr>
          <p:nvPr/>
        </p:nvSpPr>
        <p:spPr bwMode="auto">
          <a:xfrm>
            <a:off x="5296765" y="1585813"/>
            <a:ext cx="1180936" cy="252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dist" eaLnBrk="1" hangingPunct="1">
              <a:spcBef>
                <a:spcPct val="50000"/>
              </a:spcBef>
              <a:buFontTx/>
              <a:buNone/>
            </a:pPr>
            <a:r>
              <a:rPr lang="zh-TW" altLang="en-US" sz="1000">
                <a:latin typeface="標楷體" pitchFamily="65" charset="-120"/>
                <a:ea typeface="標楷體" pitchFamily="65" charset="-120"/>
              </a:rPr>
              <a:t>融 資 調 度</a:t>
            </a:r>
          </a:p>
        </p:txBody>
      </p:sp>
      <p:sp>
        <p:nvSpPr>
          <p:cNvPr id="2121" name="Text Box 118"/>
          <p:cNvSpPr txBox="1">
            <a:spLocks noChangeArrowheads="1"/>
          </p:cNvSpPr>
          <p:nvPr/>
        </p:nvSpPr>
        <p:spPr bwMode="auto">
          <a:xfrm>
            <a:off x="5822178" y="1882430"/>
            <a:ext cx="709515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zh-TW" altLang="en-US" sz="800" dirty="0">
                <a:latin typeface="標楷體" pitchFamily="65" charset="-120"/>
                <a:ea typeface="標楷體" pitchFamily="65" charset="-120"/>
              </a:rPr>
              <a:t>債務之</a:t>
            </a:r>
            <a:r>
              <a:rPr lang="zh-TW" altLang="en-US" sz="800" dirty="0" smtClean="0">
                <a:latin typeface="標楷體" pitchFamily="65" charset="-120"/>
                <a:ea typeface="標楷體" pitchFamily="65" charset="-120"/>
              </a:rPr>
              <a:t>償還</a:t>
            </a:r>
            <a:r>
              <a:rPr lang="en-US" altLang="zh-TW" sz="800" dirty="0" smtClean="0">
                <a:latin typeface="標楷體" pitchFamily="65" charset="-120"/>
                <a:ea typeface="標楷體" pitchFamily="65" charset="-120"/>
              </a:rPr>
              <a:t>53.00</a:t>
            </a:r>
            <a:endParaRPr lang="en-US" altLang="zh-TW" sz="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23" name="Rectangle 130"/>
          <p:cNvSpPr>
            <a:spLocks noChangeArrowheads="1"/>
          </p:cNvSpPr>
          <p:nvPr/>
        </p:nvSpPr>
        <p:spPr bwMode="auto">
          <a:xfrm rot="10970">
            <a:off x="4689060" y="4297951"/>
            <a:ext cx="1881794" cy="33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社會福利支出 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         </a:t>
            </a:r>
            <a:r>
              <a:rPr kumimoji="0" lang="en-US" altLang="zh-TW" sz="1000" dirty="0" smtClean="0">
                <a:latin typeface="標楷體" pitchFamily="65" charset="-120"/>
                <a:ea typeface="標楷體" pitchFamily="65" charset="-120"/>
              </a:rPr>
              <a:t>56.67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（</a:t>
            </a:r>
            <a:r>
              <a:rPr kumimoji="0" lang="en-US" altLang="zh-TW" sz="1000" dirty="0" smtClean="0">
                <a:latin typeface="標楷體" pitchFamily="65" charset="-120"/>
                <a:ea typeface="標楷體" pitchFamily="65" charset="-120"/>
              </a:rPr>
              <a:t>19.27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％）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24" name="Rectangle 131"/>
          <p:cNvSpPr>
            <a:spLocks noChangeArrowheads="1"/>
          </p:cNvSpPr>
          <p:nvPr/>
        </p:nvSpPr>
        <p:spPr bwMode="auto">
          <a:xfrm rot="10970">
            <a:off x="4690215" y="4881782"/>
            <a:ext cx="1944418" cy="33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一般政務支出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         </a:t>
            </a:r>
            <a:r>
              <a:rPr kumimoji="0" lang="en-US" altLang="zh-TW" sz="1000" dirty="0" smtClean="0">
                <a:latin typeface="標楷體" pitchFamily="65" charset="-120"/>
                <a:ea typeface="標楷體" pitchFamily="65" charset="-120"/>
              </a:rPr>
              <a:t>58.09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（</a:t>
            </a:r>
            <a:r>
              <a:rPr kumimoji="0" lang="en-US" altLang="zh-TW" sz="1000" dirty="0" smtClean="0">
                <a:latin typeface="標楷體" pitchFamily="65" charset="-120"/>
                <a:ea typeface="標楷體" pitchFamily="65" charset="-120"/>
              </a:rPr>
              <a:t>19.75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％）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25" name="Rectangle 129"/>
          <p:cNvSpPr>
            <a:spLocks noChangeArrowheads="1"/>
          </p:cNvSpPr>
          <p:nvPr/>
        </p:nvSpPr>
        <p:spPr bwMode="auto">
          <a:xfrm rot="10970">
            <a:off x="4689415" y="3846525"/>
            <a:ext cx="2026956" cy="33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退休撫卹支出 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         </a:t>
            </a:r>
            <a:r>
              <a:rPr kumimoji="0" lang="en-US" altLang="zh-TW" sz="1000" dirty="0" smtClean="0">
                <a:latin typeface="標楷體" pitchFamily="65" charset="-120"/>
                <a:ea typeface="標楷體" pitchFamily="65" charset="-120"/>
              </a:rPr>
              <a:t>19.76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 （</a:t>
            </a:r>
            <a:r>
              <a:rPr kumimoji="0" lang="en-US" altLang="zh-TW" sz="1000" dirty="0" smtClean="0">
                <a:latin typeface="標楷體" pitchFamily="65" charset="-120"/>
                <a:ea typeface="標楷體" pitchFamily="65" charset="-120"/>
              </a:rPr>
              <a:t>6.72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％）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26" name="AutoShape 11"/>
          <p:cNvSpPr>
            <a:spLocks noChangeArrowheads="1"/>
          </p:cNvSpPr>
          <p:nvPr/>
        </p:nvSpPr>
        <p:spPr bwMode="auto">
          <a:xfrm>
            <a:off x="740708" y="2188108"/>
            <a:ext cx="1172578" cy="225651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DFDFF"/>
              </a:gs>
              <a:gs pos="42999">
                <a:srgbClr val="E0E0FF"/>
              </a:gs>
              <a:gs pos="100000">
                <a:srgbClr val="CCCCFF"/>
              </a:gs>
            </a:gsLst>
            <a:path path="shape">
              <a:fillToRect l="50000" t="50000" r="50000" b="50000"/>
            </a:path>
          </a:gradFill>
          <a:ln w="9525">
            <a:round/>
            <a:headEnd/>
            <a:tailEnd/>
          </a:ln>
          <a:scene3d>
            <a:camera prst="legacyPerspectiveTopRight"/>
            <a:lightRig rig="legacyFlat3" dir="r"/>
          </a:scene3d>
          <a:sp3d extrusionH="354000" prstMaterial="legacyMatte">
            <a:bevelT w="13500" h="13500" prst="angle"/>
            <a:bevelB w="13500" h="13500" prst="angle"/>
            <a:extrusionClr>
              <a:srgbClr val="CCCCFF"/>
            </a:extrusionClr>
          </a:sp3d>
        </p:spPr>
        <p:txBody>
          <a:bodyPr wrap="none" anchor="ctr">
            <a:flatTx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zh-TW" altLang="en-US" sz="9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自籌財源（</a:t>
            </a:r>
            <a:r>
              <a:rPr kumimoji="0" lang="en-US" altLang="zh-TW" sz="9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14.07</a:t>
            </a:r>
            <a:r>
              <a:rPr kumimoji="0" lang="zh-TW" altLang="en-US" sz="9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％）</a:t>
            </a:r>
            <a:endParaRPr kumimoji="0" lang="zh-TW" altLang="en-US" sz="900" dirty="0">
              <a:solidFill>
                <a:srgbClr val="00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27" name="AutoShape 12"/>
          <p:cNvSpPr>
            <a:spLocks noChangeArrowheads="1"/>
          </p:cNvSpPr>
          <p:nvPr/>
        </p:nvSpPr>
        <p:spPr bwMode="auto">
          <a:xfrm>
            <a:off x="705671" y="3368082"/>
            <a:ext cx="1188001" cy="206379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36000">
                <a:srgbClr val="B8E1FD"/>
              </a:gs>
              <a:gs pos="100000">
                <a:srgbClr val="7FC9FB"/>
              </a:gs>
            </a:gsLst>
            <a:path path="shape">
              <a:fillToRect l="50000" t="50000" r="50000" b="50000"/>
            </a:path>
          </a:gradFill>
          <a:ln w="9525">
            <a:round/>
            <a:headEnd/>
            <a:tailEnd/>
          </a:ln>
          <a:scene3d>
            <a:camera prst="legacyPerspectiveTopRight"/>
            <a:lightRig rig="legacyFlat3" dir="r"/>
          </a:scene3d>
          <a:sp3d extrusionH="354000" prstMaterial="legacyMatte">
            <a:bevelT w="13500" h="13500" prst="angle"/>
            <a:bevelB w="13500" h="13500" prst="angle"/>
            <a:extrusionClr>
              <a:srgbClr val="7FC9FB"/>
            </a:extrusionClr>
          </a:sp3d>
        </p:spPr>
        <p:txBody>
          <a:bodyPr wrap="none" anchor="ctr">
            <a:flatTx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zh-TW" altLang="en-US" sz="9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 非自籌財源（</a:t>
            </a:r>
            <a:r>
              <a:rPr kumimoji="0" lang="en-US" altLang="zh-TW" sz="9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85.93</a:t>
            </a:r>
            <a:r>
              <a:rPr kumimoji="0" lang="zh-TW" altLang="en-US" sz="9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％）</a:t>
            </a:r>
            <a:endParaRPr kumimoji="0" lang="zh-TW" altLang="en-US" sz="900" dirty="0">
              <a:solidFill>
                <a:srgbClr val="00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" name="Text Box 117"/>
          <p:cNvSpPr txBox="1">
            <a:spLocks noChangeArrowheads="1"/>
          </p:cNvSpPr>
          <p:nvPr/>
        </p:nvSpPr>
        <p:spPr bwMode="auto">
          <a:xfrm>
            <a:off x="5268116" y="1833285"/>
            <a:ext cx="615951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1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000"/>
              </a:lnSpc>
              <a:spcBef>
                <a:spcPct val="0"/>
              </a:spcBef>
              <a:buFontTx/>
              <a:buNone/>
              <a:defRPr/>
            </a:pPr>
            <a:r>
              <a:rPr lang="zh-TW" altLang="en-US" sz="800" spc="-100" dirty="0" smtClean="0">
                <a:latin typeface="標楷體" pitchFamily="65" charset="-120"/>
                <a:ea typeface="標楷體" pitchFamily="65" charset="-120"/>
              </a:rPr>
              <a:t>歲入歲出賸餘</a:t>
            </a:r>
            <a:endParaRPr lang="en-US" altLang="zh-TW" sz="800" spc="-100" dirty="0" smtClean="0">
              <a:latin typeface="標楷體" pitchFamily="65" charset="-120"/>
              <a:ea typeface="標楷體" pitchFamily="65" charset="-120"/>
            </a:endParaRPr>
          </a:p>
          <a:p>
            <a:pPr algn="ctr" eaLnBrk="1" hangingPunct="1">
              <a:lnSpc>
                <a:spcPts val="1000"/>
              </a:lnSpc>
              <a:spcBef>
                <a:spcPct val="0"/>
              </a:spcBef>
              <a:buFontTx/>
              <a:buNone/>
              <a:defRPr/>
            </a:pPr>
            <a:r>
              <a:rPr lang="zh-TW" altLang="en-US" sz="800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800" dirty="0" smtClean="0">
                <a:latin typeface="標楷體" pitchFamily="65" charset="-120"/>
                <a:ea typeface="標楷體" pitchFamily="65" charset="-120"/>
              </a:rPr>
              <a:t>17.97</a:t>
            </a:r>
            <a:endParaRPr lang="en-US" altLang="zh-TW" sz="800" dirty="0" smtClean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2052" name="Picture 8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1149" y="7828319"/>
            <a:ext cx="706437" cy="2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Text Box 18"/>
          <p:cNvSpPr txBox="1">
            <a:spLocks noChangeArrowheads="1"/>
          </p:cNvSpPr>
          <p:nvPr/>
        </p:nvSpPr>
        <p:spPr bwMode="auto">
          <a:xfrm>
            <a:off x="2676782" y="580694"/>
            <a:ext cx="1628069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300" b="1" dirty="0">
                <a:latin typeface="標楷體" pitchFamily="65" charset="-120"/>
                <a:ea typeface="標楷體" pitchFamily="65" charset="-120"/>
              </a:rPr>
              <a:t>中華民國 </a:t>
            </a:r>
            <a:r>
              <a:rPr lang="en-US" altLang="zh-TW" sz="1300" b="1" dirty="0" smtClean="0">
                <a:latin typeface="標楷體" pitchFamily="65" charset="-120"/>
                <a:ea typeface="標楷體" pitchFamily="65" charset="-120"/>
              </a:rPr>
              <a:t>113 </a:t>
            </a:r>
            <a:r>
              <a:rPr lang="zh-TW" altLang="en-US" sz="1300" b="1" dirty="0">
                <a:latin typeface="標楷體" pitchFamily="65" charset="-120"/>
                <a:ea typeface="標楷體" pitchFamily="65" charset="-120"/>
              </a:rPr>
              <a:t>年度</a:t>
            </a:r>
          </a:p>
        </p:txBody>
      </p:sp>
      <p:sp>
        <p:nvSpPr>
          <p:cNvPr id="2054" name="Text Box 19"/>
          <p:cNvSpPr txBox="1">
            <a:spLocks noChangeArrowheads="1"/>
          </p:cNvSpPr>
          <p:nvPr/>
        </p:nvSpPr>
        <p:spPr bwMode="auto">
          <a:xfrm>
            <a:off x="5235575" y="846138"/>
            <a:ext cx="16097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200" b="1">
                <a:latin typeface="標楷體" pitchFamily="65" charset="-120"/>
                <a:ea typeface="標楷體" pitchFamily="65" charset="-120"/>
              </a:rPr>
              <a:t>單位</a:t>
            </a:r>
            <a:r>
              <a:rPr lang="en-US" altLang="zh-TW" sz="1200" b="1"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sz="1200" b="1">
                <a:latin typeface="標楷體" pitchFamily="65" charset="-120"/>
                <a:ea typeface="標楷體" pitchFamily="65" charset="-120"/>
              </a:rPr>
              <a:t>新臺幣億元</a:t>
            </a:r>
          </a:p>
        </p:txBody>
      </p:sp>
      <p:sp>
        <p:nvSpPr>
          <p:cNvPr id="2055" name="Rectangle 68"/>
          <p:cNvSpPr>
            <a:spLocks noChangeArrowheads="1"/>
          </p:cNvSpPr>
          <p:nvPr/>
        </p:nvSpPr>
        <p:spPr bwMode="auto">
          <a:xfrm>
            <a:off x="546100" y="102857"/>
            <a:ext cx="593407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950" tIns="53975" rIns="107950" bIns="53975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kumimoji="0" lang="zh-TW" altLang="en-US" sz="1800" b="1" dirty="0" smtClean="0">
                <a:latin typeface="標楷體" pitchFamily="65" charset="-120"/>
                <a:ea typeface="標楷體" pitchFamily="65" charset="-120"/>
              </a:rPr>
              <a:t>花蓮縣總</a:t>
            </a:r>
            <a:r>
              <a:rPr kumimoji="0" lang="zh-TW" altLang="en-US" sz="1800" b="1" dirty="0">
                <a:latin typeface="標楷體" pitchFamily="65" charset="-120"/>
                <a:ea typeface="標楷體" pitchFamily="65" charset="-120"/>
              </a:rPr>
              <a:t>決算審定</a:t>
            </a:r>
            <a:r>
              <a:rPr kumimoji="0" lang="zh-TW" altLang="en-US" sz="1800" b="1" dirty="0" smtClean="0">
                <a:latin typeface="標楷體" pitchFamily="65" charset="-120"/>
                <a:ea typeface="標楷體" pitchFamily="65" charset="-120"/>
              </a:rPr>
              <a:t>後概況</a:t>
            </a:r>
            <a:endParaRPr kumimoji="0" lang="zh-TW" altLang="en-US" sz="18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56" name="Rectangle 70"/>
          <p:cNvSpPr>
            <a:spLocks noChangeArrowheads="1"/>
          </p:cNvSpPr>
          <p:nvPr/>
        </p:nvSpPr>
        <p:spPr bwMode="auto">
          <a:xfrm>
            <a:off x="5354899" y="7050088"/>
            <a:ext cx="565150" cy="946866"/>
          </a:xfrm>
          <a:prstGeom prst="rect">
            <a:avLst/>
          </a:prstGeom>
          <a:gradFill rotWithShape="1">
            <a:gsLst>
              <a:gs pos="0">
                <a:srgbClr val="B3E2FF"/>
              </a:gs>
              <a:gs pos="48000">
                <a:srgbClr val="DDF3FF"/>
              </a:gs>
              <a:gs pos="100000">
                <a:srgbClr val="B3E2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B3E2FF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kumimoji="0" lang="zh-TW" altLang="zh-TW" sz="18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57" name="Text Box 117"/>
          <p:cNvSpPr txBox="1">
            <a:spLocks noChangeArrowheads="1"/>
          </p:cNvSpPr>
          <p:nvPr/>
        </p:nvSpPr>
        <p:spPr bwMode="auto">
          <a:xfrm>
            <a:off x="5841605" y="2325996"/>
            <a:ext cx="615950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750"/>
              </a:lnSpc>
              <a:spcBef>
                <a:spcPct val="0"/>
              </a:spcBef>
              <a:buFontTx/>
              <a:buNone/>
            </a:pPr>
            <a:r>
              <a:rPr lang="zh-TW" altLang="en-US" sz="800" dirty="0">
                <a:latin typeface="標楷體" pitchFamily="65" charset="-120"/>
                <a:ea typeface="標楷體" pitchFamily="65" charset="-120"/>
              </a:rPr>
              <a:t>收支賸餘 </a:t>
            </a:r>
            <a:r>
              <a:rPr lang="en-US" altLang="zh-TW" sz="800" dirty="0" smtClean="0">
                <a:latin typeface="標楷體" pitchFamily="65" charset="-120"/>
                <a:ea typeface="標楷體" pitchFamily="65" charset="-120"/>
              </a:rPr>
              <a:t>16.97</a:t>
            </a:r>
            <a:endParaRPr lang="en-US" altLang="zh-TW" sz="800" dirty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60" name="Text Box 72"/>
          <p:cNvSpPr txBox="1">
            <a:spLocks noChangeArrowheads="1"/>
          </p:cNvSpPr>
          <p:nvPr/>
        </p:nvSpPr>
        <p:spPr bwMode="auto">
          <a:xfrm>
            <a:off x="5302680" y="7948040"/>
            <a:ext cx="6810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TW" altLang="en-US" sz="800" dirty="0" smtClean="0">
                <a:latin typeface="標楷體" pitchFamily="65" charset="-120"/>
                <a:ea typeface="標楷體" pitchFamily="65" charset="-120"/>
              </a:rPr>
              <a:t>賸餘</a:t>
            </a:r>
            <a:r>
              <a:rPr lang="en-US" altLang="zh-TW" sz="800" dirty="0" smtClean="0">
                <a:latin typeface="標楷體" pitchFamily="65" charset="-120"/>
                <a:ea typeface="標楷體" pitchFamily="65" charset="-120"/>
              </a:rPr>
              <a:t>3.73</a:t>
            </a:r>
            <a:endParaRPr lang="en-US" altLang="zh-TW" sz="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61" name="Text Box 67"/>
          <p:cNvSpPr txBox="1">
            <a:spLocks noChangeArrowheads="1"/>
          </p:cNvSpPr>
          <p:nvPr/>
        </p:nvSpPr>
        <p:spPr bwMode="auto">
          <a:xfrm>
            <a:off x="5322928" y="7417632"/>
            <a:ext cx="6445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總支出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104.26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2067" name="Picture 8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356" y="7874513"/>
            <a:ext cx="701675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8" name="Rectangle 70"/>
          <p:cNvSpPr>
            <a:spLocks noChangeArrowheads="1"/>
          </p:cNvSpPr>
          <p:nvPr/>
        </p:nvSpPr>
        <p:spPr bwMode="auto">
          <a:xfrm>
            <a:off x="1682668" y="7076000"/>
            <a:ext cx="565150" cy="950913"/>
          </a:xfrm>
          <a:prstGeom prst="rect">
            <a:avLst/>
          </a:prstGeom>
          <a:gradFill rotWithShape="1">
            <a:gsLst>
              <a:gs pos="0">
                <a:srgbClr val="B3E2FF"/>
              </a:gs>
              <a:gs pos="48000">
                <a:srgbClr val="DDF3FF"/>
              </a:gs>
              <a:gs pos="100000">
                <a:srgbClr val="B3E2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B3E2FF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kumimoji="0" lang="zh-TW" altLang="zh-TW" sz="18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69" name="Text Box 65"/>
          <p:cNvSpPr txBox="1">
            <a:spLocks noChangeArrowheads="1"/>
          </p:cNvSpPr>
          <p:nvPr/>
        </p:nvSpPr>
        <p:spPr bwMode="auto">
          <a:xfrm>
            <a:off x="1676210" y="7941011"/>
            <a:ext cx="600075" cy="212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200"/>
              </a:lnSpc>
              <a:spcBef>
                <a:spcPct val="0"/>
              </a:spcBef>
              <a:buFontTx/>
              <a:buNone/>
            </a:pPr>
            <a:r>
              <a:rPr lang="zh-TW" altLang="en-US" sz="800" dirty="0" smtClean="0">
                <a:latin typeface="標楷體" pitchFamily="65" charset="-120"/>
                <a:ea typeface="標楷體" pitchFamily="65" charset="-120"/>
              </a:rPr>
              <a:t>淨利</a:t>
            </a:r>
            <a:r>
              <a:rPr lang="en-US" altLang="zh-TW" sz="800" dirty="0" smtClean="0">
                <a:latin typeface="標楷體" pitchFamily="65" charset="-120"/>
                <a:ea typeface="標楷體" pitchFamily="65" charset="-120"/>
              </a:rPr>
              <a:t>0.001</a:t>
            </a:r>
            <a:endParaRPr lang="en-US" altLang="zh-TW" sz="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70" name="Rectangle 27"/>
          <p:cNvSpPr>
            <a:spLocks noChangeArrowheads="1"/>
          </p:cNvSpPr>
          <p:nvPr/>
        </p:nvSpPr>
        <p:spPr bwMode="auto">
          <a:xfrm>
            <a:off x="1581928" y="8500095"/>
            <a:ext cx="684212" cy="109538"/>
          </a:xfrm>
          <a:prstGeom prst="rect">
            <a:avLst/>
          </a:prstGeom>
          <a:gradFill rotWithShape="1">
            <a:gsLst>
              <a:gs pos="0">
                <a:srgbClr val="FEFCE5"/>
              </a:gs>
              <a:gs pos="100000">
                <a:srgbClr val="FBF38B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FCF6AA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2071" name="Text Box 28"/>
          <p:cNvSpPr txBox="1">
            <a:spLocks noChangeArrowheads="1"/>
          </p:cNvSpPr>
          <p:nvPr/>
        </p:nvSpPr>
        <p:spPr bwMode="auto">
          <a:xfrm>
            <a:off x="1503944" y="8470779"/>
            <a:ext cx="846137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800"/>
              </a:lnSpc>
              <a:spcBef>
                <a:spcPct val="0"/>
              </a:spcBef>
              <a:buFontTx/>
              <a:buNone/>
            </a:pPr>
            <a:r>
              <a:rPr lang="zh-TW" altLang="en-US" sz="900" dirty="0">
                <a:latin typeface="標楷體" pitchFamily="65" charset="-120"/>
                <a:ea typeface="標楷體" pitchFamily="65" charset="-120"/>
              </a:rPr>
              <a:t>繳庫數</a:t>
            </a:r>
            <a:r>
              <a:rPr lang="en-US" altLang="zh-TW" sz="900" dirty="0" smtClean="0">
                <a:latin typeface="標楷體" pitchFamily="65" charset="-120"/>
                <a:ea typeface="標楷體" pitchFamily="65" charset="-120"/>
              </a:rPr>
              <a:t>0.0007</a:t>
            </a:r>
            <a:endParaRPr lang="en-US" altLang="zh-TW" sz="9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72" name="Line 25"/>
          <p:cNvSpPr>
            <a:spLocks noChangeShapeType="1"/>
          </p:cNvSpPr>
          <p:nvPr/>
        </p:nvSpPr>
        <p:spPr bwMode="auto">
          <a:xfrm flipH="1">
            <a:off x="2003378" y="8110748"/>
            <a:ext cx="0" cy="2881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073" name="Line 25"/>
          <p:cNvSpPr>
            <a:spLocks noChangeShapeType="1"/>
          </p:cNvSpPr>
          <p:nvPr/>
        </p:nvSpPr>
        <p:spPr bwMode="auto">
          <a:xfrm flipH="1">
            <a:off x="520012" y="8558086"/>
            <a:ext cx="106191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074" name="Text Box 63"/>
          <p:cNvSpPr txBox="1">
            <a:spLocks noChangeArrowheads="1"/>
          </p:cNvSpPr>
          <p:nvPr/>
        </p:nvSpPr>
        <p:spPr bwMode="auto">
          <a:xfrm>
            <a:off x="1666913" y="7386324"/>
            <a:ext cx="5953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200"/>
              </a:lnSpc>
              <a:spcBef>
                <a:spcPct val="4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總支出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0.52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8" name="Rectangle 102"/>
          <p:cNvSpPr>
            <a:spLocks noChangeArrowheads="1"/>
          </p:cNvSpPr>
          <p:nvPr/>
        </p:nvSpPr>
        <p:spPr bwMode="auto">
          <a:xfrm>
            <a:off x="712213" y="2435601"/>
            <a:ext cx="134330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ts val="1000"/>
              </a:lnSpc>
              <a:spcBef>
                <a:spcPct val="0"/>
              </a:spcBef>
              <a:buFontTx/>
              <a:buNone/>
            </a:pP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營業盈餘及事業收入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ts val="1000"/>
              </a:lnSpc>
              <a:spcBef>
                <a:spcPct val="0"/>
              </a:spcBef>
              <a:buFontTx/>
              <a:buNone/>
            </a:pPr>
            <a:r>
              <a:rPr kumimoji="0" lang="en-US" altLang="zh-TW" sz="1000" dirty="0" smtClean="0">
                <a:latin typeface="標楷體" pitchFamily="65" charset="-120"/>
                <a:ea typeface="標楷體" pitchFamily="65" charset="-120"/>
              </a:rPr>
              <a:t>1.49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（</a:t>
            </a:r>
            <a:r>
              <a:rPr kumimoji="0" lang="en-US" altLang="zh-TW" sz="1000" dirty="0" smtClean="0">
                <a:latin typeface="標楷體" pitchFamily="65" charset="-120"/>
                <a:ea typeface="標楷體" pitchFamily="65" charset="-120"/>
              </a:rPr>
              <a:t>0.48</a:t>
            </a:r>
            <a:r>
              <a:rPr kumimoji="0" lang="zh-TW" altLang="en-US" sz="9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％</a:t>
            </a:r>
            <a:r>
              <a:rPr kumimoji="0" lang="zh-TW" altLang="en-US" sz="1000" dirty="0" smtClean="0">
                <a:latin typeface="標楷體" pitchFamily="65" charset="-120"/>
                <a:ea typeface="標楷體" pitchFamily="65" charset="-120"/>
              </a:rPr>
              <a:t>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graphicFrame>
        <p:nvGraphicFramePr>
          <p:cNvPr id="99" name="方塊圖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235317"/>
              </p:ext>
            </p:extLst>
          </p:nvPr>
        </p:nvGraphicFramePr>
        <p:xfrm>
          <a:off x="1945315" y="2512793"/>
          <a:ext cx="2936923" cy="3731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03" name="Line 47"/>
          <p:cNvSpPr>
            <a:spLocks noChangeShapeType="1"/>
          </p:cNvSpPr>
          <p:nvPr/>
        </p:nvSpPr>
        <p:spPr bwMode="auto">
          <a:xfrm rot="10800000" flipH="1">
            <a:off x="1952943" y="2662944"/>
            <a:ext cx="25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128" name="Line 47"/>
          <p:cNvSpPr>
            <a:spLocks noChangeShapeType="1"/>
          </p:cNvSpPr>
          <p:nvPr/>
        </p:nvSpPr>
        <p:spPr bwMode="auto">
          <a:xfrm rot="10800000" flipH="1">
            <a:off x="1954017" y="2789138"/>
            <a:ext cx="25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grpSp>
        <p:nvGrpSpPr>
          <p:cNvPr id="4" name="群組 3"/>
          <p:cNvGrpSpPr/>
          <p:nvPr/>
        </p:nvGrpSpPr>
        <p:grpSpPr>
          <a:xfrm>
            <a:off x="1930422" y="2877756"/>
            <a:ext cx="272751" cy="266870"/>
            <a:chOff x="1880550" y="3106050"/>
            <a:chExt cx="272751" cy="183860"/>
          </a:xfrm>
        </p:grpSpPr>
        <p:sp>
          <p:nvSpPr>
            <p:cNvPr id="89" name="Line 47"/>
            <p:cNvSpPr>
              <a:spLocks noChangeShapeType="1"/>
            </p:cNvSpPr>
            <p:nvPr/>
          </p:nvSpPr>
          <p:spPr bwMode="auto">
            <a:xfrm rot="10800000" flipH="1">
              <a:off x="1991301" y="3106050"/>
              <a:ext cx="162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90" name="Line 102"/>
            <p:cNvSpPr>
              <a:spLocks noChangeShapeType="1"/>
            </p:cNvSpPr>
            <p:nvPr/>
          </p:nvSpPr>
          <p:spPr bwMode="auto">
            <a:xfrm flipV="1">
              <a:off x="1990364" y="3107709"/>
              <a:ext cx="0" cy="180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93" name="Line 104"/>
            <p:cNvSpPr>
              <a:spLocks noChangeShapeType="1"/>
            </p:cNvSpPr>
            <p:nvPr/>
          </p:nvSpPr>
          <p:spPr bwMode="auto">
            <a:xfrm>
              <a:off x="1880550" y="3289910"/>
              <a:ext cx="108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1925745" y="3258877"/>
            <a:ext cx="275042" cy="576012"/>
            <a:chOff x="1925745" y="3258877"/>
            <a:chExt cx="275042" cy="576012"/>
          </a:xfrm>
        </p:grpSpPr>
        <p:sp>
          <p:nvSpPr>
            <p:cNvPr id="2113" name="Line 102"/>
            <p:cNvSpPr>
              <a:spLocks noChangeShapeType="1"/>
            </p:cNvSpPr>
            <p:nvPr/>
          </p:nvSpPr>
          <p:spPr bwMode="auto">
            <a:xfrm flipV="1">
              <a:off x="2038787" y="3258877"/>
              <a:ext cx="0" cy="5760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114" name="Line 104"/>
            <p:cNvSpPr>
              <a:spLocks noChangeShapeType="1"/>
            </p:cNvSpPr>
            <p:nvPr/>
          </p:nvSpPr>
          <p:spPr bwMode="auto">
            <a:xfrm>
              <a:off x="1925745" y="3832485"/>
              <a:ext cx="108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129" name="Line 47"/>
            <p:cNvSpPr>
              <a:spLocks noChangeShapeType="1"/>
            </p:cNvSpPr>
            <p:nvPr/>
          </p:nvSpPr>
          <p:spPr bwMode="auto">
            <a:xfrm rot="10800000" flipH="1">
              <a:off x="2038787" y="3262848"/>
              <a:ext cx="162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</p:grpSp>
      <p:sp>
        <p:nvSpPr>
          <p:cNvPr id="2100" name="Line 43"/>
          <p:cNvSpPr>
            <a:spLocks noChangeShapeType="1"/>
          </p:cNvSpPr>
          <p:nvPr/>
        </p:nvSpPr>
        <p:spPr bwMode="auto">
          <a:xfrm rot="10800000" flipH="1">
            <a:off x="1945609" y="4513047"/>
            <a:ext cx="25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131" name="Text Box 111"/>
          <p:cNvSpPr txBox="1">
            <a:spLocks noChangeArrowheads="1"/>
          </p:cNvSpPr>
          <p:nvPr/>
        </p:nvSpPr>
        <p:spPr bwMode="auto">
          <a:xfrm>
            <a:off x="2520707" y="3980623"/>
            <a:ext cx="606308" cy="284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200" b="1" dirty="0">
                <a:latin typeface="標楷體" pitchFamily="65" charset="-120"/>
                <a:ea typeface="標楷體" pitchFamily="65" charset="-120"/>
              </a:rPr>
              <a:t>歲 入</a:t>
            </a:r>
          </a:p>
        </p:txBody>
      </p:sp>
      <p:sp>
        <p:nvSpPr>
          <p:cNvPr id="2132" name="Text Box 22"/>
          <p:cNvSpPr txBox="1">
            <a:spLocks noChangeArrowheads="1"/>
          </p:cNvSpPr>
          <p:nvPr/>
        </p:nvSpPr>
        <p:spPr bwMode="auto">
          <a:xfrm>
            <a:off x="3457311" y="4886863"/>
            <a:ext cx="647610" cy="284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200" b="1" dirty="0">
                <a:latin typeface="標楷體" pitchFamily="65" charset="-120"/>
                <a:ea typeface="標楷體" pitchFamily="65" charset="-120"/>
              </a:rPr>
              <a:t>歲 出</a:t>
            </a:r>
          </a:p>
        </p:txBody>
      </p:sp>
      <p:sp>
        <p:nvSpPr>
          <p:cNvPr id="2077" name="Line 53"/>
          <p:cNvSpPr>
            <a:spLocks noChangeShapeType="1"/>
          </p:cNvSpPr>
          <p:nvPr/>
        </p:nvSpPr>
        <p:spPr bwMode="auto">
          <a:xfrm rot="10800000" flipH="1">
            <a:off x="4601164" y="5901085"/>
            <a:ext cx="179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084" name="Line 9"/>
          <p:cNvSpPr>
            <a:spLocks noChangeShapeType="1"/>
          </p:cNvSpPr>
          <p:nvPr/>
        </p:nvSpPr>
        <p:spPr bwMode="auto">
          <a:xfrm rot="10800000" flipH="1">
            <a:off x="4596742" y="5402785"/>
            <a:ext cx="179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083" name="Line 6"/>
          <p:cNvSpPr>
            <a:spLocks noChangeShapeType="1"/>
          </p:cNvSpPr>
          <p:nvPr/>
        </p:nvSpPr>
        <p:spPr bwMode="auto">
          <a:xfrm rot="10800000" flipH="1">
            <a:off x="4596661" y="4938682"/>
            <a:ext cx="179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082" name="Line 52"/>
          <p:cNvSpPr>
            <a:spLocks noChangeShapeType="1"/>
          </p:cNvSpPr>
          <p:nvPr/>
        </p:nvSpPr>
        <p:spPr bwMode="auto">
          <a:xfrm rot="10800000" flipH="1">
            <a:off x="4596078" y="4361310"/>
            <a:ext cx="179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grpSp>
        <p:nvGrpSpPr>
          <p:cNvPr id="7" name="群組 6"/>
          <p:cNvGrpSpPr/>
          <p:nvPr/>
        </p:nvGrpSpPr>
        <p:grpSpPr>
          <a:xfrm>
            <a:off x="4544465" y="3223316"/>
            <a:ext cx="243452" cy="166346"/>
            <a:chOff x="4427538" y="3386372"/>
            <a:chExt cx="234950" cy="162000"/>
          </a:xfrm>
        </p:grpSpPr>
        <p:sp>
          <p:nvSpPr>
            <p:cNvPr id="2058" name="Line 102"/>
            <p:cNvSpPr>
              <a:spLocks noChangeShapeType="1"/>
            </p:cNvSpPr>
            <p:nvPr/>
          </p:nvSpPr>
          <p:spPr bwMode="auto">
            <a:xfrm flipV="1">
              <a:off x="4430713" y="3386372"/>
              <a:ext cx="0" cy="162000"/>
            </a:xfrm>
            <a:prstGeom prst="line">
              <a:avLst/>
            </a:prstGeom>
            <a:noFill/>
            <a:ln w="9652">
              <a:solidFill>
                <a:schemeClr val="tx1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059" name="Line 6"/>
            <p:cNvSpPr>
              <a:spLocks noChangeShapeType="1"/>
            </p:cNvSpPr>
            <p:nvPr/>
          </p:nvSpPr>
          <p:spPr bwMode="auto">
            <a:xfrm rot="10800000" flipH="1">
              <a:off x="4427538" y="3390141"/>
              <a:ext cx="2349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</p:grpSp>
      <p:grpSp>
        <p:nvGrpSpPr>
          <p:cNvPr id="8" name="群組 7"/>
          <p:cNvGrpSpPr/>
          <p:nvPr/>
        </p:nvGrpSpPr>
        <p:grpSpPr>
          <a:xfrm>
            <a:off x="4596077" y="3585662"/>
            <a:ext cx="184450" cy="80119"/>
            <a:chOff x="4526474" y="3679096"/>
            <a:chExt cx="143866" cy="108000"/>
          </a:xfrm>
        </p:grpSpPr>
        <p:sp>
          <p:nvSpPr>
            <p:cNvPr id="2062" name="Line 51"/>
            <p:cNvSpPr>
              <a:spLocks noChangeShapeType="1"/>
            </p:cNvSpPr>
            <p:nvPr/>
          </p:nvSpPr>
          <p:spPr bwMode="auto">
            <a:xfrm rot="10800000" flipH="1">
              <a:off x="4562340" y="3787015"/>
              <a:ext cx="108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91" name="Line 104"/>
            <p:cNvSpPr>
              <a:spLocks noChangeShapeType="1"/>
            </p:cNvSpPr>
            <p:nvPr/>
          </p:nvSpPr>
          <p:spPr bwMode="auto">
            <a:xfrm>
              <a:off x="4526474" y="3687654"/>
              <a:ext cx="36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92" name="Line 102"/>
            <p:cNvSpPr>
              <a:spLocks noChangeShapeType="1"/>
            </p:cNvSpPr>
            <p:nvPr/>
          </p:nvSpPr>
          <p:spPr bwMode="auto">
            <a:xfrm flipV="1">
              <a:off x="4559953" y="3679096"/>
              <a:ext cx="0" cy="108000"/>
            </a:xfrm>
            <a:prstGeom prst="line">
              <a:avLst/>
            </a:prstGeom>
            <a:noFill/>
            <a:ln w="9652">
              <a:solidFill>
                <a:schemeClr val="tx1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</p:grpSp>
      <p:sp>
        <p:nvSpPr>
          <p:cNvPr id="2076" name="Line 51"/>
          <p:cNvSpPr>
            <a:spLocks noChangeShapeType="1"/>
          </p:cNvSpPr>
          <p:nvPr/>
        </p:nvSpPr>
        <p:spPr bwMode="auto">
          <a:xfrm rot="10800000" flipH="1">
            <a:off x="4596333" y="3903568"/>
            <a:ext cx="179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grpSp>
        <p:nvGrpSpPr>
          <p:cNvPr id="9" name="群組 8"/>
          <p:cNvGrpSpPr/>
          <p:nvPr/>
        </p:nvGrpSpPr>
        <p:grpSpPr>
          <a:xfrm>
            <a:off x="4607830" y="3396692"/>
            <a:ext cx="180255" cy="98766"/>
            <a:chOff x="4517744" y="3514275"/>
            <a:chExt cx="155856" cy="76038"/>
          </a:xfrm>
        </p:grpSpPr>
        <p:sp>
          <p:nvSpPr>
            <p:cNvPr id="2063" name="Line 51"/>
            <p:cNvSpPr>
              <a:spLocks noChangeShapeType="1"/>
            </p:cNvSpPr>
            <p:nvPr/>
          </p:nvSpPr>
          <p:spPr bwMode="auto">
            <a:xfrm rot="10800000" flipH="1">
              <a:off x="4548188" y="3514275"/>
              <a:ext cx="1254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064" name="Line 102"/>
            <p:cNvSpPr>
              <a:spLocks noChangeShapeType="1"/>
            </p:cNvSpPr>
            <p:nvPr/>
          </p:nvSpPr>
          <p:spPr bwMode="auto">
            <a:xfrm flipV="1">
              <a:off x="4552950" y="3517170"/>
              <a:ext cx="0" cy="72000"/>
            </a:xfrm>
            <a:prstGeom prst="line">
              <a:avLst/>
            </a:prstGeom>
            <a:noFill/>
            <a:ln w="9652">
              <a:solidFill>
                <a:schemeClr val="tx1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065" name="Line 104"/>
            <p:cNvSpPr>
              <a:spLocks noChangeShapeType="1"/>
            </p:cNvSpPr>
            <p:nvPr/>
          </p:nvSpPr>
          <p:spPr bwMode="auto">
            <a:xfrm>
              <a:off x="4517744" y="3590313"/>
              <a:ext cx="365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</p:grpSp>
      <p:graphicFrame>
        <p:nvGraphicFramePr>
          <p:cNvPr id="105" name="三角圖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8061552"/>
              </p:ext>
            </p:extLst>
          </p:nvPr>
        </p:nvGraphicFramePr>
        <p:xfrm>
          <a:off x="2520385" y="2033081"/>
          <a:ext cx="2911353" cy="3685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122" name="Line 119"/>
          <p:cNvSpPr>
            <a:spLocks noChangeShapeType="1"/>
          </p:cNvSpPr>
          <p:nvPr/>
        </p:nvSpPr>
        <p:spPr bwMode="auto">
          <a:xfrm rot="21596484" flipH="1">
            <a:off x="5162070" y="1980794"/>
            <a:ext cx="128053" cy="243957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 type="stealth" w="sm" len="sm"/>
            <a:tailEnd type="stealth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lIns="90488" tIns="44450" rIns="90488" bIns="44450">
        <a:spAutoFit/>
      </a:bodyPr>
      <a:lstStyle>
        <a:defPPr eaLnBrk="1" fontAlgn="ctr" hangingPunct="1">
          <a:lnSpc>
            <a:spcPct val="50000"/>
          </a:lnSpc>
          <a:spcBef>
            <a:spcPct val="50000"/>
          </a:spcBef>
          <a:buFontTx/>
          <a:buNone/>
          <a:defRPr kumimoji="0" sz="1000">
            <a:latin typeface="標楷體" pitchFamily="65" charset="-120"/>
            <a:ea typeface="標楷體" pitchFamily="65" charset="-120"/>
          </a:defRPr>
        </a:defPPr>
      </a:lstStyle>
    </a:spDef>
    <a:txDef>
      <a:spPr bwMode="auto">
        <a:noFill/>
        <a:ln w="9525">
          <a:noFill/>
          <a:miter lim="800000"/>
          <a:headEnd/>
          <a:tailEnd/>
        </a:ln>
      </a:spPr>
      <a:bodyPr wrap="square">
        <a:spAutoFit/>
      </a:bodyPr>
      <a:lstStyle>
        <a:defPPr defTabSz="762000" fontAlgn="ctr">
          <a:lnSpc>
            <a:spcPts val="800"/>
          </a:lnSpc>
          <a:defRPr sz="800" dirty="0">
            <a:latin typeface="標楷體" pitchFamily="65" charset="-120"/>
            <a:ea typeface="標楷體" pitchFamily="65" charset="-12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3768</TotalTime>
  <Words>215</Words>
  <Application>Microsoft Office PowerPoint</Application>
  <PresentationFormat>自訂</PresentationFormat>
  <Paragraphs>55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新細明體</vt:lpstr>
      <vt:lpstr>標楷體</vt:lpstr>
      <vt:lpstr>Arial</vt:lpstr>
      <vt:lpstr>Calibri</vt:lpstr>
      <vt:lpstr>Times New Roman</vt:lpstr>
      <vt:lpstr>Office 佈景主題</vt:lpstr>
      <vt:lpstr>PowerPoint 簡報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林瑜菁</dc:creator>
  <cp:lastModifiedBy>鄭淑玲</cp:lastModifiedBy>
  <cp:revision>381</cp:revision>
  <cp:lastPrinted>2025-06-18T09:35:20Z</cp:lastPrinted>
  <dcterms:created xsi:type="dcterms:W3CDTF">2013-05-27T07:04:12Z</dcterms:created>
  <dcterms:modified xsi:type="dcterms:W3CDTF">2025-06-18T09:36:06Z</dcterms:modified>
</cp:coreProperties>
</file>