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19" r:id="rId2"/>
  </p:sldIdLst>
  <p:sldSz cx="6858000" cy="9398000"/>
  <p:notesSz cx="6735763" cy="98663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6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DED9"/>
    <a:srgbClr val="FF7362"/>
    <a:srgbClr val="FFEAD5"/>
    <a:srgbClr val="FFA953"/>
    <a:srgbClr val="FFB061"/>
    <a:srgbClr val="FFF7E7"/>
    <a:srgbClr val="FFDB93"/>
    <a:srgbClr val="F3FBFF"/>
    <a:srgbClr val="B3E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2115" autoAdjust="0"/>
  </p:normalViewPr>
  <p:slideViewPr>
    <p:cSldViewPr snapToGrid="0">
      <p:cViewPr varScale="1">
        <p:scale>
          <a:sx n="64" d="100"/>
          <a:sy n="64" d="100"/>
        </p:scale>
        <p:origin x="3005" y="77"/>
      </p:cViewPr>
      <p:guideLst>
        <p:guide orient="horz" pos="2960"/>
        <p:guide pos="216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11&#23529;&#26680;&#22577;&#21578;&#25991;&#31295;&#24314;&#35696;&#24847;&#35211;\111&#20013;&#22830;&#27506;&#20837;&#27506;&#20986;&#27010;&#27841;&#22294;.xlsm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11&#23529;&#26680;&#22577;&#21578;&#25991;&#31295;&#24314;&#35696;&#24847;&#35211;\111&#20013;&#22830;&#27506;&#20837;&#27506;&#20986;&#27010;&#27841;&#22294;.xlsm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2113;&#35336;&#22294;\&#20013;&#22830;&#27010;&#27841;&#22294;\107&#20013;&#22830;&#27506;&#20837;&#27506;&#20986;&#27010;&#27841;&#22294;0709.xlsm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11&#23529;&#26680;&#22577;&#21578;&#25991;&#31295;&#24314;&#35696;&#24847;&#35211;\111&#20013;&#22830;&#27506;&#20837;&#27506;&#20986;&#27010;&#27841;&#22294;.xlsm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11&#23529;&#26680;&#22577;&#21578;&#25991;&#31295;&#24314;&#35696;&#24847;&#35211;\111&#20013;&#22830;&#27506;&#20837;&#27506;&#20986;&#27010;&#27841;&#22294;.xlsm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111&#23529;&#26680;&#22577;&#21578;&#25991;&#31295;&#24314;&#35696;&#24847;&#35211;\111&#20013;&#22830;&#27506;&#20837;&#27506;&#20986;&#27010;&#27841;&#22294;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165"/>
      <c:rotY val="20"/>
      <c:depthPercent val="1000"/>
      <c:rAngAx val="1"/>
    </c:view3D>
    <c:floor>
      <c:thickness val="0"/>
      <c:spPr>
        <a:noFill/>
        <a:ln w="25400">
          <a:noFill/>
        </a:ln>
        <a:effectLst/>
      </c:spPr>
    </c:floor>
    <c:sideWall>
      <c:thickness val="0"/>
      <c:spPr>
        <a:ln w="25400">
          <a:noFill/>
        </a:ln>
        <a:effectLst/>
      </c:spPr>
    </c:sideWall>
    <c:backWall>
      <c:thickness val="0"/>
      <c:spPr>
        <a:noFill/>
        <a:effectLst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0.99208722139562056"/>
        </c:manualLayout>
      </c:layout>
      <c:area3DChart>
        <c:grouping val="stacked"/>
        <c:varyColors val="0"/>
        <c:ser>
          <c:idx val="2"/>
          <c:order val="0"/>
          <c:tx>
            <c:strRef>
              <c:f>概況圖!$F$109</c:f>
              <c:strCache>
                <c:ptCount val="1"/>
                <c:pt idx="0">
                  <c:v>填補方塊</c:v>
                </c:pt>
              </c:strCache>
            </c:strRef>
          </c:tx>
          <c:spPr>
            <a:noFill/>
            <a:ln w="25400">
              <a:noFill/>
            </a:ln>
          </c:spPr>
          <c:cat>
            <c:numRef>
              <c:f>概況圖!$E$110:$E$131</c:f>
              <c:numCache>
                <c:formatCode>General</c:formatCode>
                <c:ptCount val="22"/>
                <c:pt idx="0" formatCode="_(* #,##0.00_);_(* \(#,##0.00\);_(* &quot;-&quot;??_);_(@_)">
                  <c:v>0</c:v>
                </c:pt>
                <c:pt idx="19" formatCode="_(* #,##0.00_);_(* \(#,##0.00\);_(* &quot;-&quot;??_);_(@_)">
                  <c:v>571.02</c:v>
                </c:pt>
                <c:pt idx="20" formatCode="_(* #,##0.00_);_(* \(#,##0.00\);_(* &quot;-&quot;??_);_(@_)">
                  <c:v>571.02</c:v>
                </c:pt>
                <c:pt idx="21" formatCode="_(* #,##0.00_);_(* \(#,##0.00\);_(* &quot;-&quot;??_);_(@_)">
                  <c:v>1000</c:v>
                </c:pt>
              </c:numCache>
            </c:numRef>
          </c:cat>
          <c:val>
            <c:numRef>
              <c:f>概況圖!$F$110:$F$131</c:f>
              <c:numCache>
                <c:formatCode>General</c:formatCode>
                <c:ptCount val="22"/>
                <c:pt idx="0" formatCode="_(* #,##0.00_);_(* \(#,##0.00\);_(* &quot;-&quot;??_);_(@_)">
                  <c:v>170</c:v>
                </c:pt>
                <c:pt idx="19" formatCode="_(* #,##0.00_);_(* \(#,##0.00\);_(* &quot;-&quot;??_);_(@_)">
                  <c:v>170</c:v>
                </c:pt>
                <c:pt idx="20" formatCode="_(* #,##0.00_);_(* \(#,##0.00\);_(* &quot;-&quot;??_);_(@_)">
                  <c:v>94.218297187387947</c:v>
                </c:pt>
                <c:pt idx="21" formatCode="_(* #,##0.00_);_(* \(#,##0.00\);_(* &quot;-&quot;??_);_(@_)">
                  <c:v>94.218297187387947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4-4970-A5F6-F038AAAF2917}"/>
            </c:ext>
          </c:extLst>
        </c:ser>
        <c:ser>
          <c:idx val="0"/>
          <c:order val="1"/>
          <c:tx>
            <c:strRef>
              <c:f>概況圖!$G$109</c:f>
              <c:strCache>
                <c:ptCount val="1"/>
                <c:pt idx="0">
                  <c:v>歲出上角形</c:v>
                </c:pt>
              </c:strCache>
            </c:strRef>
          </c:tx>
          <c:spPr>
            <a:gradFill flip="none" rotWithShape="1">
              <a:gsLst>
                <a:gs pos="0">
                  <a:srgbClr val="FFE5EE"/>
                </a:gs>
                <a:gs pos="100000">
                  <a:srgbClr val="FFABC7"/>
                </a:gs>
              </a:gsLst>
              <a:path path="rect">
                <a:fillToRect r="100000" b="100000"/>
              </a:path>
              <a:tileRect l="-100000" t="-100000"/>
            </a:gradFill>
            <a:ln w="25400">
              <a:noFill/>
            </a:ln>
            <a:scene3d>
              <a:camera prst="orthographicFront"/>
              <a:lightRig rig="threePt" dir="t"/>
            </a:scene3d>
            <a:sp3d prstMaterial="metal"/>
          </c:spPr>
          <c:cat>
            <c:numRef>
              <c:f>概況圖!$E$110:$E$131</c:f>
              <c:numCache>
                <c:formatCode>General</c:formatCode>
                <c:ptCount val="22"/>
                <c:pt idx="0" formatCode="_(* #,##0.00_);_(* \(#,##0.00\);_(* &quot;-&quot;??_);_(@_)">
                  <c:v>0</c:v>
                </c:pt>
                <c:pt idx="19" formatCode="_(* #,##0.00_);_(* \(#,##0.00\);_(* &quot;-&quot;??_);_(@_)">
                  <c:v>571.02</c:v>
                </c:pt>
                <c:pt idx="20" formatCode="_(* #,##0.00_);_(* \(#,##0.00\);_(* &quot;-&quot;??_);_(@_)">
                  <c:v>571.02</c:v>
                </c:pt>
                <c:pt idx="21" formatCode="_(* #,##0.00_);_(* \(#,##0.00\);_(* &quot;-&quot;??_);_(@_)">
                  <c:v>1000</c:v>
                </c:pt>
              </c:numCache>
            </c:numRef>
          </c:cat>
          <c:val>
            <c:numRef>
              <c:f>概況圖!$G$110:$G$131</c:f>
              <c:numCache>
                <c:formatCode>General</c:formatCode>
                <c:ptCount val="22"/>
                <c:pt idx="0" formatCode="_(* #,##0.00_);_(* \(#,##0.00\);_(* &quot;-&quot;??_);_(@_)">
                  <c:v>0</c:v>
                </c:pt>
                <c:pt idx="19" formatCode="_(* #,##0.00_);_(* \(#,##0.00\);_(* &quot;-&quot;??_);_(@_)">
                  <c:v>0</c:v>
                </c:pt>
                <c:pt idx="20" formatCode="_(* #,##0.00_);_(* \(#,##0.00\);_(* &quot;-&quot;??_);_(@_)">
                  <c:v>0</c:v>
                </c:pt>
                <c:pt idx="21" formatCode="_(* #,##0.00_);_(* \(#,##0.00\);_(* &quot;-&quot;??_);_(@_)">
                  <c:v>70.781702812612053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54-4970-A5F6-F038AAAF29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0"/>
        <c:axId val="211336704"/>
        <c:axId val="220914816"/>
        <c:axId val="0"/>
      </c:area3DChart>
      <c:dateAx>
        <c:axId val="211336704"/>
        <c:scaling>
          <c:orientation val="minMax"/>
          <c:max val="1000"/>
          <c:min val="0"/>
        </c:scaling>
        <c:delete val="0"/>
        <c:axPos val="b"/>
        <c:numFmt formatCode="_(* #,##0.00_);_(* \(#,##0.00\);_(* &quot;-&quot;??_);_(@_)" sourceLinked="1"/>
        <c:majorTickMark val="none"/>
        <c:minorTickMark val="none"/>
        <c:tickLblPos val="none"/>
        <c:spPr>
          <a:ln>
            <a:noFill/>
          </a:ln>
        </c:spPr>
        <c:crossAx val="220914816"/>
        <c:crosses val="autoZero"/>
        <c:auto val="0"/>
        <c:lblOffset val="100"/>
        <c:baseTimeUnit val="days"/>
      </c:dateAx>
      <c:valAx>
        <c:axId val="220914816"/>
        <c:scaling>
          <c:orientation val="minMax"/>
          <c:max val="165"/>
          <c:min val="0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211336704"/>
        <c:crosses val="autoZero"/>
        <c:crossBetween val="midCat"/>
      </c:valAx>
      <c:spPr>
        <a:noFill/>
      </c:spPr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165"/>
      <c:rotY val="20"/>
      <c:depthPercent val="1000"/>
      <c:rAngAx val="1"/>
    </c:view3D>
    <c:floor>
      <c:thickness val="0"/>
      <c:spPr>
        <a:noFill/>
        <a:ln w="25400">
          <a:noFill/>
        </a:ln>
        <a:effectLst/>
      </c:spPr>
    </c:floor>
    <c:sideWall>
      <c:thickness val="0"/>
      <c:spPr>
        <a:ln w="25400">
          <a:noFill/>
        </a:ln>
        <a:effectLst/>
      </c:spPr>
    </c:sideWall>
    <c:backWall>
      <c:thickness val="0"/>
      <c:spPr>
        <a:noFill/>
        <a:effectLst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0.99208722139562056"/>
        </c:manualLayout>
      </c:layout>
      <c:area3DChart>
        <c:grouping val="stacked"/>
        <c:varyColors val="0"/>
        <c:ser>
          <c:idx val="0"/>
          <c:order val="0"/>
          <c:tx>
            <c:strRef>
              <c:f>概況圖!$L$55</c:f>
              <c:strCache>
                <c:ptCount val="1"/>
                <c:pt idx="0">
                  <c:v>歲出方塊十</c:v>
                </c:pt>
              </c:strCache>
            </c:strRef>
          </c:tx>
          <c:spPr>
            <a:gradFill flip="none" rotWithShape="1">
              <a:gsLst>
                <a:gs pos="0">
                  <a:srgbClr val="5FD75F"/>
                </a:gs>
                <a:gs pos="100000">
                  <a:srgbClr val="008E00"/>
                </a:gs>
              </a:gsLst>
              <a:lin ang="0" scaled="1"/>
              <a:tileRect/>
            </a:gradFill>
            <a:ln w="25400">
              <a:noFill/>
            </a:ln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概況圖!$L$56:$L$77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19.90395033772586</c:v>
                </c:pt>
                <c:pt idx="2">
                  <c:v>19.903950790911914</c:v>
                </c:pt>
                <c:pt idx="3">
                  <c:v>19.903950790911914</c:v>
                </c:pt>
                <c:pt idx="4">
                  <c:v>19.903950790911914</c:v>
                </c:pt>
                <c:pt idx="5">
                  <c:v>19.903950790911914</c:v>
                </c:pt>
                <c:pt idx="6">
                  <c:v>19.903950790911914</c:v>
                </c:pt>
                <c:pt idx="7">
                  <c:v>19.903950790911914</c:v>
                </c:pt>
                <c:pt idx="8">
                  <c:v>19.903950790911914</c:v>
                </c:pt>
                <c:pt idx="9">
                  <c:v>19.903950790911914</c:v>
                </c:pt>
                <c:pt idx="10">
                  <c:v>19.903950790911914</c:v>
                </c:pt>
                <c:pt idx="11">
                  <c:v>19.903950790911914</c:v>
                </c:pt>
                <c:pt idx="12">
                  <c:v>19.903950790911914</c:v>
                </c:pt>
                <c:pt idx="13">
                  <c:v>19.903950790911914</c:v>
                </c:pt>
                <c:pt idx="14">
                  <c:v>19.903950790911914</c:v>
                </c:pt>
                <c:pt idx="15">
                  <c:v>19.903950790911914</c:v>
                </c:pt>
                <c:pt idx="16">
                  <c:v>19.903950790911914</c:v>
                </c:pt>
                <c:pt idx="17">
                  <c:v>19.903950790911914</c:v>
                </c:pt>
                <c:pt idx="18">
                  <c:v>19.903950790911914</c:v>
                </c:pt>
                <c:pt idx="19">
                  <c:v>19.903950790911914</c:v>
                </c:pt>
                <c:pt idx="20">
                  <c:v>19.903950790911914</c:v>
                </c:pt>
                <c:pt idx="21">
                  <c:v>19.903950790911914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8D-4FF8-A676-9EEB25CE7A6C}"/>
            </c:ext>
          </c:extLst>
        </c:ser>
        <c:ser>
          <c:idx val="1"/>
          <c:order val="1"/>
          <c:tx>
            <c:strRef>
              <c:f>概況圖!$K$55</c:f>
              <c:strCache>
                <c:ptCount val="1"/>
                <c:pt idx="0">
                  <c:v>歲出方塊九</c:v>
                </c:pt>
              </c:strCache>
            </c:strRef>
          </c:tx>
          <c:spPr>
            <a:gradFill flip="none" rotWithShape="1">
              <a:gsLst>
                <a:gs pos="0">
                  <a:srgbClr val="9FFFCF"/>
                </a:gs>
                <a:gs pos="100000">
                  <a:srgbClr val="38AA38"/>
                </a:gs>
              </a:gsLst>
              <a:lin ang="0" scaled="1"/>
              <a:tileRect/>
            </a:gradFill>
            <a:ln>
              <a:noFill/>
            </a:ln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概況圖!$K$56:$K$77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16.16505064234137</c:v>
                </c:pt>
                <c:pt idx="3">
                  <c:v>16.16505064234137</c:v>
                </c:pt>
                <c:pt idx="4">
                  <c:v>16.16505064234137</c:v>
                </c:pt>
                <c:pt idx="5">
                  <c:v>16.16505064234137</c:v>
                </c:pt>
                <c:pt idx="6">
                  <c:v>16.16505064234137</c:v>
                </c:pt>
                <c:pt idx="7">
                  <c:v>16.16505064234137</c:v>
                </c:pt>
                <c:pt idx="8">
                  <c:v>16.16505064234137</c:v>
                </c:pt>
                <c:pt idx="9">
                  <c:v>16.16505064234137</c:v>
                </c:pt>
                <c:pt idx="10">
                  <c:v>16.16505064234137</c:v>
                </c:pt>
                <c:pt idx="11">
                  <c:v>16.16505064234137</c:v>
                </c:pt>
                <c:pt idx="12">
                  <c:v>16.16505064234137</c:v>
                </c:pt>
                <c:pt idx="13">
                  <c:v>16.16505064234137</c:v>
                </c:pt>
                <c:pt idx="14">
                  <c:v>16.16505064234137</c:v>
                </c:pt>
                <c:pt idx="15">
                  <c:v>16.16505064234137</c:v>
                </c:pt>
                <c:pt idx="16">
                  <c:v>16.16505064234137</c:v>
                </c:pt>
                <c:pt idx="17">
                  <c:v>16.16505064234137</c:v>
                </c:pt>
                <c:pt idx="18">
                  <c:v>16.16505064234137</c:v>
                </c:pt>
                <c:pt idx="19">
                  <c:v>16.16505064234137</c:v>
                </c:pt>
                <c:pt idx="20">
                  <c:v>16.16505064234137</c:v>
                </c:pt>
                <c:pt idx="21">
                  <c:v>16.16505064234137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8D-4FF8-A676-9EEB25CE7A6C}"/>
            </c:ext>
          </c:extLst>
        </c:ser>
        <c:ser>
          <c:idx val="2"/>
          <c:order val="2"/>
          <c:tx>
            <c:strRef>
              <c:f>概況圖!$J$55</c:f>
              <c:strCache>
                <c:ptCount val="1"/>
                <c:pt idx="0">
                  <c:v>歲出方塊八</c:v>
                </c:pt>
              </c:strCache>
            </c:strRef>
          </c:tx>
          <c:spPr>
            <a:gradFill flip="none" rotWithShape="1">
              <a:gsLst>
                <a:gs pos="0">
                  <a:srgbClr val="C9FFC9"/>
                </a:gs>
                <a:gs pos="50000">
                  <a:srgbClr val="AFFFAF"/>
                </a:gs>
                <a:gs pos="100000">
                  <a:srgbClr val="8FFF57"/>
                </a:gs>
              </a:gsLst>
              <a:path path="rect">
                <a:fillToRect r="100000" b="100000"/>
              </a:path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概況圖!$J$56:$J$77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1.0070801224060233E-6</c:v>
                </c:pt>
                <c:pt idx="3">
                  <c:v>14.628900581300265</c:v>
                </c:pt>
                <c:pt idx="4">
                  <c:v>14.628900581300265</c:v>
                </c:pt>
                <c:pt idx="5">
                  <c:v>14.628900581300265</c:v>
                </c:pt>
                <c:pt idx="6">
                  <c:v>14.628900581300265</c:v>
                </c:pt>
                <c:pt idx="7">
                  <c:v>14.628900581300265</c:v>
                </c:pt>
                <c:pt idx="8">
                  <c:v>14.628900581300265</c:v>
                </c:pt>
                <c:pt idx="9">
                  <c:v>14.628900581300265</c:v>
                </c:pt>
                <c:pt idx="10">
                  <c:v>14.628900581300265</c:v>
                </c:pt>
                <c:pt idx="11">
                  <c:v>14.628900581300265</c:v>
                </c:pt>
                <c:pt idx="12">
                  <c:v>14.628900581300265</c:v>
                </c:pt>
                <c:pt idx="13">
                  <c:v>14.628900581300265</c:v>
                </c:pt>
                <c:pt idx="14">
                  <c:v>14.628900581300265</c:v>
                </c:pt>
                <c:pt idx="15">
                  <c:v>14.628900581300265</c:v>
                </c:pt>
                <c:pt idx="16">
                  <c:v>14.628900581300265</c:v>
                </c:pt>
                <c:pt idx="17">
                  <c:v>14.628900581300265</c:v>
                </c:pt>
                <c:pt idx="18">
                  <c:v>14.628900581300265</c:v>
                </c:pt>
                <c:pt idx="19">
                  <c:v>14.628900581300265</c:v>
                </c:pt>
                <c:pt idx="20">
                  <c:v>14.628900581300265</c:v>
                </c:pt>
                <c:pt idx="21">
                  <c:v>14.628900581300265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8D-4FF8-A676-9EEB25CE7A6C}"/>
            </c:ext>
          </c:extLst>
        </c:ser>
        <c:ser>
          <c:idx val="3"/>
          <c:order val="3"/>
          <c:tx>
            <c:strRef>
              <c:f>概況圖!$I$55</c:f>
              <c:strCache>
                <c:ptCount val="1"/>
                <c:pt idx="0">
                  <c:v>歲出方塊七</c:v>
                </c:pt>
              </c:strCache>
            </c:strRef>
          </c:tx>
          <c:spPr>
            <a:gradFill flip="none" rotWithShape="1">
              <a:gsLst>
                <a:gs pos="0">
                  <a:srgbClr val="C9FFC9"/>
                </a:gs>
                <a:gs pos="50000">
                  <a:srgbClr val="DDFFDD"/>
                </a:gs>
                <a:gs pos="100000">
                  <a:srgbClr val="B7FFB7"/>
                </a:gs>
              </a:gsLst>
              <a:path path="rect">
                <a:fillToRect r="100000" b="100000"/>
              </a:path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概況圖!$I$56:$I$77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1.6113281873231244E-6</c:v>
                </c:pt>
                <c:pt idx="4">
                  <c:v>0.73424861926430651</c:v>
                </c:pt>
                <c:pt idx="5">
                  <c:v>2.7455991020202219</c:v>
                </c:pt>
                <c:pt idx="6">
                  <c:v>6.654449660176013</c:v>
                </c:pt>
                <c:pt idx="7">
                  <c:v>11.815649663847651</c:v>
                </c:pt>
                <c:pt idx="8">
                  <c:v>11.815650469511745</c:v>
                </c:pt>
                <c:pt idx="9">
                  <c:v>11.815650469511745</c:v>
                </c:pt>
                <c:pt idx="10">
                  <c:v>11.815650469511745</c:v>
                </c:pt>
                <c:pt idx="11">
                  <c:v>11.815650469511745</c:v>
                </c:pt>
                <c:pt idx="12">
                  <c:v>11.815650469511745</c:v>
                </c:pt>
                <c:pt idx="13">
                  <c:v>11.815650469511745</c:v>
                </c:pt>
                <c:pt idx="14">
                  <c:v>11.815650469511745</c:v>
                </c:pt>
                <c:pt idx="15">
                  <c:v>11.815650469511745</c:v>
                </c:pt>
                <c:pt idx="16">
                  <c:v>11.815650469511745</c:v>
                </c:pt>
                <c:pt idx="17">
                  <c:v>11.815650469511745</c:v>
                </c:pt>
                <c:pt idx="18">
                  <c:v>11.815650469511745</c:v>
                </c:pt>
                <c:pt idx="19">
                  <c:v>11.815650469511745</c:v>
                </c:pt>
                <c:pt idx="20">
                  <c:v>11.815650469511745</c:v>
                </c:pt>
                <c:pt idx="21">
                  <c:v>11.815650469511745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8D-4FF8-A676-9EEB25CE7A6C}"/>
            </c:ext>
          </c:extLst>
        </c:ser>
        <c:ser>
          <c:idx val="4"/>
          <c:order val="4"/>
          <c:tx>
            <c:strRef>
              <c:f>概況圖!$H$55</c:f>
              <c:strCache>
                <c:ptCount val="1"/>
                <c:pt idx="0">
                  <c:v>歲出方塊六</c:v>
                </c:pt>
              </c:strCache>
            </c:strRef>
          </c:tx>
          <c:spPr>
            <a:gradFill flip="none" rotWithShape="1">
              <a:gsLst>
                <a:gs pos="0">
                  <a:srgbClr val="FFE7E8"/>
                </a:gs>
                <a:gs pos="50000">
                  <a:srgbClr val="FFB5A3"/>
                </a:gs>
                <a:gs pos="100000">
                  <a:srgbClr val="FF8669"/>
                </a:gs>
              </a:gsLst>
              <a:path path="rect">
                <a:fillToRect r="100000" b="100000"/>
              </a:path>
              <a:tileRect l="-100000" t="-100000"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概況圖!$H$56:$H$77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1.5674992566227601</c:v>
                </c:pt>
                <c:pt idx="9">
                  <c:v>10.559999613952606</c:v>
                </c:pt>
                <c:pt idx="10">
                  <c:v>10.559999613952606</c:v>
                </c:pt>
                <c:pt idx="11">
                  <c:v>10.560000419616706</c:v>
                </c:pt>
                <c:pt idx="12">
                  <c:v>10.560000419616706</c:v>
                </c:pt>
                <c:pt idx="13">
                  <c:v>10.560000419616706</c:v>
                </c:pt>
                <c:pt idx="14">
                  <c:v>10.560000419616706</c:v>
                </c:pt>
                <c:pt idx="15">
                  <c:v>10.560000419616706</c:v>
                </c:pt>
                <c:pt idx="16">
                  <c:v>10.560000419616706</c:v>
                </c:pt>
                <c:pt idx="17">
                  <c:v>10.560000419616706</c:v>
                </c:pt>
                <c:pt idx="18">
                  <c:v>10.560000419616706</c:v>
                </c:pt>
                <c:pt idx="19">
                  <c:v>10.560000419616706</c:v>
                </c:pt>
                <c:pt idx="20">
                  <c:v>10.560000419616706</c:v>
                </c:pt>
                <c:pt idx="21">
                  <c:v>10.560000419616706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8D-4FF8-A676-9EEB25CE7A6C}"/>
            </c:ext>
          </c:extLst>
        </c:ser>
        <c:ser>
          <c:idx val="5"/>
          <c:order val="5"/>
          <c:tx>
            <c:strRef>
              <c:f>概況圖!$G$55</c:f>
              <c:strCache>
                <c:ptCount val="1"/>
                <c:pt idx="0">
                  <c:v>歲出方塊五</c:v>
                </c:pt>
              </c:strCache>
            </c:strRef>
          </c:tx>
          <c:spPr>
            <a:gradFill flip="none" rotWithShape="1">
              <a:gsLst>
                <a:gs pos="0">
                  <a:srgbClr val="ECFF8F"/>
                </a:gs>
                <a:gs pos="100000">
                  <a:srgbClr val="D9FF19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概況圖!$G$56:$G$77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8D-4FF8-A676-9EEB25CE7A6C}"/>
            </c:ext>
          </c:extLst>
        </c:ser>
        <c:ser>
          <c:idx val="6"/>
          <c:order val="6"/>
          <c:tx>
            <c:strRef>
              <c:f>概況圖!$F$55</c:f>
              <c:strCache>
                <c:ptCount val="1"/>
                <c:pt idx="0">
                  <c:v>歲出方塊四</c:v>
                </c:pt>
              </c:strCache>
            </c:strRef>
          </c:tx>
          <c:spPr>
            <a:gradFill flip="none" rotWithShape="1">
              <a:gsLst>
                <a:gs pos="75000">
                  <a:srgbClr val="FFECDD"/>
                </a:gs>
                <a:gs pos="100000">
                  <a:srgbClr val="FFA161"/>
                </a:gs>
              </a:gsLst>
              <a:lin ang="0" scaled="1"/>
              <a:tileRect l="-100000" t="-100000"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概況圖!$F$56:$F$77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8.4199493274986281</c:v>
                </c:pt>
                <c:pt idx="12">
                  <c:v>8.4199503345787434</c:v>
                </c:pt>
                <c:pt idx="13">
                  <c:v>8.4199503345787434</c:v>
                </c:pt>
                <c:pt idx="14">
                  <c:v>8.4199503345787434</c:v>
                </c:pt>
                <c:pt idx="15">
                  <c:v>8.4199503345787434</c:v>
                </c:pt>
                <c:pt idx="16">
                  <c:v>8.4199503345787434</c:v>
                </c:pt>
                <c:pt idx="17">
                  <c:v>8.4199503345787434</c:v>
                </c:pt>
                <c:pt idx="18">
                  <c:v>8.4199503345787434</c:v>
                </c:pt>
                <c:pt idx="19">
                  <c:v>8.4199503345787434</c:v>
                </c:pt>
                <c:pt idx="20">
                  <c:v>8.4199503345787434</c:v>
                </c:pt>
                <c:pt idx="21">
                  <c:v>8.4199503345787434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F8D-4FF8-A676-9EEB25CE7A6C}"/>
            </c:ext>
          </c:extLst>
        </c:ser>
        <c:ser>
          <c:idx val="7"/>
          <c:order val="7"/>
          <c:tx>
            <c:strRef>
              <c:f>概況圖!$E$55</c:f>
              <c:strCache>
                <c:ptCount val="1"/>
                <c:pt idx="0">
                  <c:v>歲出方塊三</c:v>
                </c:pt>
              </c:strCache>
            </c:strRef>
          </c:tx>
          <c:spPr>
            <a:gradFill flip="none" rotWithShape="1">
              <a:gsLst>
                <a:gs pos="66000">
                  <a:srgbClr val="FFECDD"/>
                </a:gs>
                <a:gs pos="100000">
                  <a:srgbClr val="FFB48F"/>
                </a:gs>
              </a:gsLst>
              <a:lin ang="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概況圖!$E$56:$E$77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5.372400213480006</c:v>
                </c:pt>
                <c:pt idx="13">
                  <c:v>5.372400213480006</c:v>
                </c:pt>
                <c:pt idx="14">
                  <c:v>5.372400213480006</c:v>
                </c:pt>
                <c:pt idx="15">
                  <c:v>5.372400213480006</c:v>
                </c:pt>
                <c:pt idx="16">
                  <c:v>5.372400213480006</c:v>
                </c:pt>
                <c:pt idx="17">
                  <c:v>5.372400213480006</c:v>
                </c:pt>
                <c:pt idx="18">
                  <c:v>5.372400213480006</c:v>
                </c:pt>
                <c:pt idx="19">
                  <c:v>5.372400213480006</c:v>
                </c:pt>
                <c:pt idx="20">
                  <c:v>5.372400213480006</c:v>
                </c:pt>
                <c:pt idx="21">
                  <c:v>5.372400213480006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F8D-4FF8-A676-9EEB25CE7A6C}"/>
            </c:ext>
          </c:extLst>
        </c:ser>
        <c:ser>
          <c:idx val="8"/>
          <c:order val="8"/>
          <c:tx>
            <c:strRef>
              <c:f>概況圖!$D$55</c:f>
              <c:strCache>
                <c:ptCount val="1"/>
                <c:pt idx="0">
                  <c:v>歲出方塊二</c:v>
                </c:pt>
              </c:strCache>
            </c:strRef>
          </c:tx>
          <c:spPr>
            <a:gradFill flip="none" rotWithShape="1">
              <a:gsLst>
                <a:gs pos="52000">
                  <a:srgbClr val="FCE7B2"/>
                </a:gs>
                <a:gs pos="1000">
                  <a:srgbClr val="FFCC66"/>
                </a:gs>
                <a:gs pos="100000">
                  <a:srgbClr val="FFC66C"/>
                </a:gs>
              </a:gsLst>
              <a:path path="rect">
                <a:fillToRect l="100000" b="100000"/>
              </a:path>
              <a:tileRect t="-100000" r="-100000"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概況圖!$D$56:$D$77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3.6254884179243163E-6</c:v>
                </c:pt>
                <c:pt idx="13">
                  <c:v>5.5176002192497151</c:v>
                </c:pt>
                <c:pt idx="14">
                  <c:v>5.5176002192497151</c:v>
                </c:pt>
                <c:pt idx="15">
                  <c:v>5.5176002192497151</c:v>
                </c:pt>
                <c:pt idx="16">
                  <c:v>5.5176002192497151</c:v>
                </c:pt>
                <c:pt idx="17">
                  <c:v>5.5176002192497151</c:v>
                </c:pt>
                <c:pt idx="18">
                  <c:v>5.5176002192497151</c:v>
                </c:pt>
                <c:pt idx="19">
                  <c:v>5.5176002192497151</c:v>
                </c:pt>
                <c:pt idx="20">
                  <c:v>5.5176002192497151</c:v>
                </c:pt>
                <c:pt idx="21">
                  <c:v>5.5176002192497151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F8D-4FF8-A676-9EEB25CE7A6C}"/>
            </c:ext>
          </c:extLst>
        </c:ser>
        <c:ser>
          <c:idx val="9"/>
          <c:order val="9"/>
          <c:tx>
            <c:strRef>
              <c:f>概況圖!$C$55</c:f>
              <c:strCache>
                <c:ptCount val="1"/>
                <c:pt idx="0">
                  <c:v>歲出方塊一</c:v>
                </c:pt>
              </c:strCache>
            </c:strRef>
          </c:tx>
          <c:spPr>
            <a:gradFill flip="none" rotWithShape="1">
              <a:gsLst>
                <a:gs pos="0">
                  <a:srgbClr val="FFF566"/>
                </a:gs>
                <a:gs pos="100000">
                  <a:srgbClr val="FFF546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概況圖!$C$56:$C$77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4.0283204754132385E-6</c:v>
                </c:pt>
                <c:pt idx="14">
                  <c:v>1.8348000729084077</c:v>
                </c:pt>
                <c:pt idx="15">
                  <c:v>1.8348000729084077</c:v>
                </c:pt>
                <c:pt idx="16">
                  <c:v>1.8348000729084077</c:v>
                </c:pt>
                <c:pt idx="17">
                  <c:v>1.8348000729084077</c:v>
                </c:pt>
                <c:pt idx="18">
                  <c:v>1.8348000729084077</c:v>
                </c:pt>
                <c:pt idx="19">
                  <c:v>1.8348000729084077</c:v>
                </c:pt>
                <c:pt idx="20">
                  <c:v>1.8348000729084077</c:v>
                </c:pt>
                <c:pt idx="21">
                  <c:v>1.8348000729084077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F8D-4FF8-A676-9EEB25CE7A6C}"/>
            </c:ext>
          </c:extLst>
        </c:ser>
        <c:ser>
          <c:idx val="10"/>
          <c:order val="10"/>
          <c:tx>
            <c:strRef>
              <c:f>概況圖!$B$55</c:f>
              <c:strCache>
                <c:ptCount val="1"/>
                <c:pt idx="0">
                  <c:v>歲出上三角形</c:v>
                </c:pt>
              </c:strCache>
            </c:strRef>
          </c:tx>
          <c:spPr>
            <a:noFill/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概況圖!$B$56:$B$77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3.2226563746462489E-6</c:v>
                </c:pt>
                <c:pt idx="15">
                  <c:v>70.781702812612053</c:v>
                </c:pt>
                <c:pt idx="16">
                  <c:v>70.781702812612053</c:v>
                </c:pt>
                <c:pt idx="17">
                  <c:v>70.781702812612053</c:v>
                </c:pt>
                <c:pt idx="18">
                  <c:v>70.781702812612053</c:v>
                </c:pt>
                <c:pt idx="19">
                  <c:v>70.781702812612053</c:v>
                </c:pt>
                <c:pt idx="20">
                  <c:v>70.781702812612053</c:v>
                </c:pt>
                <c:pt idx="21">
                  <c:v>70.781702812612053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F8D-4FF8-A676-9EEB25CE7A6C}"/>
            </c:ext>
          </c:extLst>
        </c:ser>
        <c:ser>
          <c:idx val="11"/>
          <c:order val="11"/>
          <c:tx>
            <c:strRef>
              <c:f>概況圖!$B$82</c:f>
              <c:strCache>
                <c:ptCount val="1"/>
                <c:pt idx="0">
                  <c:v>歲入下三角形</c:v>
                </c:pt>
              </c:strCache>
            </c:strRef>
          </c:tx>
          <c:spPr>
            <a:gradFill flip="none" rotWithShape="1">
              <a:gsLst>
                <a:gs pos="0">
                  <a:srgbClr val="FFFF66">
                    <a:tint val="66000"/>
                    <a:satMod val="160000"/>
                    <a:shade val="30000"/>
                    <a:satMod val="115000"/>
                  </a:srgbClr>
                </a:gs>
                <a:gs pos="50000">
                  <a:srgbClr val="FFFF66">
                    <a:tint val="66000"/>
                    <a:satMod val="160000"/>
                    <a:shade val="67500"/>
                    <a:satMod val="115000"/>
                  </a:srgbClr>
                </a:gs>
                <a:gs pos="100000">
                  <a:srgbClr val="FFFF66">
                    <a:tint val="66000"/>
                    <a:satMod val="160000"/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概況圖!$B$83:$B$104</c:f>
              <c:numCache>
                <c:formatCode>_(* #,##0.00_);_(* \(#,##0.00\);_(* "-"??_);_(@_)</c:formatCode>
                <c:ptCount val="22"/>
                <c:pt idx="0">
                  <c:v>51.432150633817855</c:v>
                </c:pt>
                <c:pt idx="1">
                  <c:v>31.528200296091995</c:v>
                </c:pt>
                <c:pt idx="2">
                  <c:v>15.363148193484449</c:v>
                </c:pt>
                <c:pt idx="3">
                  <c:v>0.73424700793611919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3F8D-4FF8-A676-9EEB25CE7A6C}"/>
            </c:ext>
          </c:extLst>
        </c:ser>
        <c:ser>
          <c:idx val="12"/>
          <c:order val="12"/>
          <c:tx>
            <c:strRef>
              <c:f>概況圖!$C$82</c:f>
              <c:strCache>
                <c:ptCount val="1"/>
                <c:pt idx="0">
                  <c:v>歲入方塊一</c:v>
                </c:pt>
              </c:strCache>
            </c:strRef>
          </c:tx>
          <c:spPr>
            <a:gradFill flip="none" rotWithShape="1">
              <a:gsLst>
                <a:gs pos="0">
                  <a:srgbClr val="822DFF"/>
                </a:gs>
                <a:gs pos="100000">
                  <a:srgbClr val="B685FF"/>
                </a:gs>
              </a:gsLst>
              <a:lin ang="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概況圖!$C$83:$C$104</c:f>
              <c:numCache>
                <c:formatCode>_(* #,##0.00_);_(* \(#,##0.00\);_(* "-"??_);_(@_)</c:formatCode>
                <c:ptCount val="22"/>
                <c:pt idx="0">
                  <c:v>2.0113504827559154</c:v>
                </c:pt>
                <c:pt idx="1">
                  <c:v>2.0113504827559154</c:v>
                </c:pt>
                <c:pt idx="2">
                  <c:v>2.0113504827559154</c:v>
                </c:pt>
                <c:pt idx="3">
                  <c:v>2.0113504827559154</c:v>
                </c:pt>
                <c:pt idx="4">
                  <c:v>2.0113504827559154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F8D-4FF8-A676-9EEB25CE7A6C}"/>
            </c:ext>
          </c:extLst>
        </c:ser>
        <c:ser>
          <c:idx val="13"/>
          <c:order val="13"/>
          <c:tx>
            <c:strRef>
              <c:f>概況圖!$D$82</c:f>
              <c:strCache>
                <c:ptCount val="1"/>
                <c:pt idx="0">
                  <c:v>歲入方塊二</c:v>
                </c:pt>
              </c:strCache>
            </c:strRef>
          </c:tx>
          <c:spPr>
            <a:gradFill flip="none" rotWithShape="1">
              <a:gsLst>
                <a:gs pos="0">
                  <a:srgbClr val="D2C9FF"/>
                </a:gs>
                <a:gs pos="100000">
                  <a:srgbClr val="FFFFFF"/>
                </a:gs>
              </a:gsLst>
              <a:lin ang="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概況圖!$D$83:$D$104</c:f>
              <c:numCache>
                <c:formatCode>_(* #,##0.00_);_(* \(#,##0.00\);_(* "-"??_);_(@_)</c:formatCode>
                <c:ptCount val="22"/>
                <c:pt idx="0">
                  <c:v>3.9088505581557911</c:v>
                </c:pt>
                <c:pt idx="1">
                  <c:v>3.9088505581557911</c:v>
                </c:pt>
                <c:pt idx="2">
                  <c:v>3.9088505581557911</c:v>
                </c:pt>
                <c:pt idx="3">
                  <c:v>3.9088505581557911</c:v>
                </c:pt>
                <c:pt idx="4">
                  <c:v>3.9088505581557911</c:v>
                </c:pt>
                <c:pt idx="5">
                  <c:v>3.9088505581557911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3F8D-4FF8-A676-9EEB25CE7A6C}"/>
            </c:ext>
          </c:extLst>
        </c:ser>
        <c:ser>
          <c:idx val="14"/>
          <c:order val="14"/>
          <c:tx>
            <c:strRef>
              <c:f>概況圖!$E$82</c:f>
              <c:strCache>
                <c:ptCount val="1"/>
                <c:pt idx="0">
                  <c:v>歲入方塊三</c:v>
                </c:pt>
              </c:strCache>
            </c:strRef>
          </c:tx>
          <c:spPr>
            <a:gradFill flip="none" rotWithShape="1">
              <a:gsLst>
                <a:gs pos="0">
                  <a:srgbClr val="5DC9FF"/>
                </a:gs>
                <a:gs pos="100000">
                  <a:srgbClr val="D5F1FF"/>
                </a:gs>
              </a:gsLst>
              <a:lin ang="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概況圖!$E$83:$E$104</c:f>
              <c:numCache>
                <c:formatCode>_(* #,##0.00_);_(* \(#,##0.00\);_(* "-"??_);_(@_)</c:formatCode>
                <c:ptCount val="22"/>
                <c:pt idx="0">
                  <c:v>6.7287000659584919</c:v>
                </c:pt>
                <c:pt idx="1">
                  <c:v>6.7287000659584919</c:v>
                </c:pt>
                <c:pt idx="2">
                  <c:v>6.7287000659584919</c:v>
                </c:pt>
                <c:pt idx="3">
                  <c:v>6.7287000659584919</c:v>
                </c:pt>
                <c:pt idx="4">
                  <c:v>6.7287000659584919</c:v>
                </c:pt>
                <c:pt idx="5">
                  <c:v>6.7287000659584919</c:v>
                </c:pt>
                <c:pt idx="6">
                  <c:v>6.7287000659584919</c:v>
                </c:pt>
                <c:pt idx="7">
                  <c:v>1.5675000622868538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F8D-4FF8-A676-9EEB25CE7A6C}"/>
            </c:ext>
          </c:extLst>
        </c:ser>
        <c:ser>
          <c:idx val="15"/>
          <c:order val="15"/>
          <c:tx>
            <c:strRef>
              <c:f>概況圖!$F$82</c:f>
              <c:strCache>
                <c:ptCount val="1"/>
                <c:pt idx="0">
                  <c:v>歲入方塊四</c:v>
                </c:pt>
              </c:strCache>
            </c:strRef>
          </c:tx>
          <c:spPr>
            <a:gradFill flip="none" rotWithShape="1">
              <a:gsLst>
                <a:gs pos="0">
                  <a:srgbClr val="B9FFFF"/>
                </a:gs>
                <a:gs pos="100000">
                  <a:srgbClr val="DDFFFF"/>
                </a:gs>
              </a:gsLst>
              <a:lin ang="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概況圖!$F$83:$F$104</c:f>
              <c:numCache>
                <c:formatCode>_(* #,##0.00_);_(* \(#,##0.00\);_(* "-"??_);_(@_)</c:formatCode>
                <c:ptCount val="22"/>
                <c:pt idx="0">
                  <c:v>100.91895481582287</c:v>
                </c:pt>
                <c:pt idx="1">
                  <c:v>100.91895481582287</c:v>
                </c:pt>
                <c:pt idx="2">
                  <c:v>100.91895481582287</c:v>
                </c:pt>
                <c:pt idx="3">
                  <c:v>100.91895481582287</c:v>
                </c:pt>
                <c:pt idx="4">
                  <c:v>100.91895481582287</c:v>
                </c:pt>
                <c:pt idx="5">
                  <c:v>100.91895481582287</c:v>
                </c:pt>
                <c:pt idx="6">
                  <c:v>100.91895481582287</c:v>
                </c:pt>
                <c:pt idx="7">
                  <c:v>100.91895481582287</c:v>
                </c:pt>
                <c:pt idx="8">
                  <c:v>100.91895481582287</c:v>
                </c:pt>
                <c:pt idx="9">
                  <c:v>91.926454458493026</c:v>
                </c:pt>
                <c:pt idx="10">
                  <c:v>91.926454458493026</c:v>
                </c:pt>
                <c:pt idx="11">
                  <c:v>83.506504325330297</c:v>
                </c:pt>
                <c:pt idx="12">
                  <c:v>78.134099479281758</c:v>
                </c:pt>
                <c:pt idx="13">
                  <c:v>72.616498857199986</c:v>
                </c:pt>
                <c:pt idx="14">
                  <c:v>70.781699589955679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3F8D-4FF8-A676-9EEB25CE7A6C}"/>
            </c:ext>
          </c:extLst>
        </c:ser>
        <c:ser>
          <c:idx val="16"/>
          <c:order val="16"/>
          <c:tx>
            <c:strRef>
              <c:f>概況圖!$G$82</c:f>
              <c:strCache>
                <c:ptCount val="1"/>
                <c:pt idx="0">
                  <c:v>歲入方塊五</c:v>
                </c:pt>
              </c:strCache>
            </c:strRef>
          </c:tx>
          <c:spPr>
            <a:gradFill flip="none" rotWithShape="1">
              <a:gsLst>
                <a:gs pos="0">
                  <a:srgbClr val="B3BBFC"/>
                </a:gs>
                <a:gs pos="100000">
                  <a:srgbClr val="CEC5FE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概況圖!$G$83:$G$104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F8D-4FF8-A676-9EEB25CE7A6C}"/>
            </c:ext>
          </c:extLst>
        </c:ser>
        <c:ser>
          <c:idx val="17"/>
          <c:order val="17"/>
          <c:tx>
            <c:strRef>
              <c:f>概況圖!$H$82</c:f>
              <c:strCache>
                <c:ptCount val="1"/>
                <c:pt idx="0">
                  <c:v>歲入方塊六</c:v>
                </c:pt>
              </c:strCache>
            </c:strRef>
          </c:tx>
          <c:spPr>
            <a:gradFill flip="none" rotWithShape="1">
              <a:gsLst>
                <a:gs pos="0">
                  <a:srgbClr val="CEC5FE"/>
                </a:gs>
                <a:gs pos="100000">
                  <a:srgbClr val="E6B4DA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概況圖!$H$83:$H$104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3F8D-4FF8-A676-9EEB25CE7A6C}"/>
            </c:ext>
          </c:extLst>
        </c:ser>
        <c:ser>
          <c:idx val="18"/>
          <c:order val="18"/>
          <c:tx>
            <c:strRef>
              <c:f>概況圖!$I$82</c:f>
              <c:strCache>
                <c:ptCount val="1"/>
                <c:pt idx="0">
                  <c:v>歲入方塊七</c:v>
                </c:pt>
              </c:strCache>
            </c:strRef>
          </c:tx>
          <c:spPr>
            <a:gradFill flip="none" rotWithShape="1">
              <a:gsLst>
                <a:gs pos="0">
                  <a:srgbClr val="E6B4DA"/>
                </a:gs>
                <a:gs pos="100000">
                  <a:srgbClr val="F6BABA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概況圖!$I$83:$I$104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3F8D-4FF8-A676-9EEB25CE7A6C}"/>
            </c:ext>
          </c:extLst>
        </c:ser>
        <c:ser>
          <c:idx val="20"/>
          <c:order val="19"/>
          <c:tx>
            <c:strRef>
              <c:f>概況圖!$J$82</c:f>
              <c:strCache>
                <c:ptCount val="1"/>
                <c:pt idx="0">
                  <c:v>歲入方塊八</c:v>
                </c:pt>
              </c:strCache>
            </c:strRef>
          </c:tx>
          <c:spPr>
            <a:gradFill flip="none" rotWithShape="1">
              <a:gsLst>
                <a:gs pos="0">
                  <a:srgbClr val="FBA58E"/>
                </a:gs>
                <a:gs pos="100000">
                  <a:srgbClr val="D2C9FF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概況圖!$J$83:$J$104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3F8D-4FF8-A676-9EEB25CE7A6C}"/>
            </c:ext>
          </c:extLst>
        </c:ser>
        <c:ser>
          <c:idx val="22"/>
          <c:order val="20"/>
          <c:tx>
            <c:strRef>
              <c:f>概況圖!$K$82</c:f>
              <c:strCache>
                <c:ptCount val="1"/>
                <c:pt idx="0">
                  <c:v>歲入方塊九</c:v>
                </c:pt>
              </c:strCache>
            </c:strRef>
          </c:tx>
          <c:spPr>
            <a:gradFill flip="none" rotWithShape="1">
              <a:gsLst>
                <a:gs pos="0">
                  <a:srgbClr val="CAFDFE"/>
                </a:gs>
                <a:gs pos="100000">
                  <a:srgbClr val="A3FFFF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概況圖!$K$83:$K$104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3F8D-4FF8-A676-9EEB25CE7A6C}"/>
            </c:ext>
          </c:extLst>
        </c:ser>
        <c:ser>
          <c:idx val="23"/>
          <c:order val="21"/>
          <c:tx>
            <c:strRef>
              <c:f>概況圖!$L$82</c:f>
              <c:strCache>
                <c:ptCount val="1"/>
                <c:pt idx="0">
                  <c:v>歲入方塊十</c:v>
                </c:pt>
              </c:strCache>
            </c:strRef>
          </c:tx>
          <c:spPr>
            <a:noFill/>
            <a:ln w="25400">
              <a:noFill/>
            </a:ln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120.62999725341797</c:v>
                </c:pt>
                <c:pt idx="2">
                  <c:v>218.60000610351563</c:v>
                </c:pt>
                <c:pt idx="3">
                  <c:v>307.260009765625</c:v>
                </c:pt>
                <c:pt idx="4">
                  <c:v>311.70999145507813</c:v>
                </c:pt>
                <c:pt idx="5">
                  <c:v>323.89999389648438</c:v>
                </c:pt>
                <c:pt idx="6">
                  <c:v>347.58999633789063</c:v>
                </c:pt>
                <c:pt idx="7">
                  <c:v>378.8699951171875</c:v>
                </c:pt>
                <c:pt idx="8">
                  <c:v>388.3699951171875</c:v>
                </c:pt>
                <c:pt idx="9">
                  <c:v>442.8699951171875</c:v>
                </c:pt>
                <c:pt idx="10">
                  <c:v>442.8699951171875</c:v>
                </c:pt>
                <c:pt idx="11">
                  <c:v>493.89999389648438</c:v>
                </c:pt>
                <c:pt idx="12">
                  <c:v>526.46002197265625</c:v>
                </c:pt>
                <c:pt idx="13">
                  <c:v>559.9000244140625</c:v>
                </c:pt>
                <c:pt idx="14">
                  <c:v>571.02001953125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概況圖!$L$83:$L$104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3F8D-4FF8-A676-9EEB25CE7A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0"/>
        <c:axId val="211335168"/>
        <c:axId val="221350144"/>
        <c:axId val="0"/>
      </c:area3DChart>
      <c:dateAx>
        <c:axId val="211335168"/>
        <c:scaling>
          <c:orientation val="minMax"/>
          <c:max val="1000"/>
          <c:min val="0"/>
        </c:scaling>
        <c:delete val="0"/>
        <c:axPos val="b"/>
        <c:numFmt formatCode="_(* #,##0.00_);_(* \(#,##0.00\);_(* &quot;-&quot;??_);_(@_)" sourceLinked="1"/>
        <c:majorTickMark val="none"/>
        <c:minorTickMark val="none"/>
        <c:tickLblPos val="none"/>
        <c:spPr>
          <a:ln>
            <a:noFill/>
          </a:ln>
        </c:spPr>
        <c:crossAx val="221350144"/>
        <c:crosses val="autoZero"/>
        <c:auto val="0"/>
        <c:lblOffset val="100"/>
        <c:baseTimeUnit val="days"/>
      </c:dateAx>
      <c:valAx>
        <c:axId val="221350144"/>
        <c:scaling>
          <c:orientation val="minMax"/>
          <c:max val="165"/>
          <c:min val="0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211335168"/>
        <c:crosses val="autoZero"/>
        <c:crossBetween val="midCat"/>
      </c:valAx>
      <c:spPr>
        <a:noFill/>
      </c:spPr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4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263704583483856E-2"/>
          <c:y val="3.7621199215243386E-3"/>
          <c:w val="0.9259683277003895"/>
          <c:h val="0.94413366878184057"/>
        </c:manualLayout>
      </c:layout>
      <c:bar3D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211734528"/>
        <c:axId val="189883520"/>
        <c:axId val="0"/>
      </c:bar3DChart>
      <c:catAx>
        <c:axId val="211734528"/>
        <c:scaling>
          <c:orientation val="minMax"/>
        </c:scaling>
        <c:delete val="1"/>
        <c:axPos val="b"/>
        <c:majorTickMark val="out"/>
        <c:minorTickMark val="none"/>
        <c:tickLblPos val="none"/>
        <c:crossAx val="189883520"/>
        <c:crosses val="autoZero"/>
        <c:auto val="1"/>
        <c:lblAlgn val="ctr"/>
        <c:lblOffset val="100"/>
        <c:noMultiLvlLbl val="0"/>
      </c:catAx>
      <c:valAx>
        <c:axId val="189883520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211734528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4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263704583483856E-2"/>
          <c:y val="3.7621199215243386E-3"/>
          <c:w val="0.9259683277003895"/>
          <c:h val="0.94413366878184057"/>
        </c:manualLayout>
      </c:layout>
      <c:bar3DChart>
        <c:barDir val="col"/>
        <c:grouping val="stacked"/>
        <c:varyColors val="0"/>
        <c:ser>
          <c:idx val="0"/>
          <c:order val="0"/>
          <c:spPr>
            <a:gradFill flip="none" rotWithShape="1">
              <a:gsLst>
                <a:gs pos="0">
                  <a:srgbClr val="FFEBFF"/>
                </a:gs>
                <a:gs pos="100000">
                  <a:srgbClr val="FFDDFF"/>
                </a:gs>
              </a:gsLst>
              <a:path path="rect">
                <a:fillToRect l="50000" t="50000" r="50000" b="50000"/>
              </a:path>
              <a:tileRect/>
            </a:gra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EE0A-4F4E-BCEA-CB33824B5ACB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EBF8FF"/>
                  </a:gs>
                  <a:gs pos="100000">
                    <a:srgbClr val="698DFF"/>
                  </a:gs>
                </a:gsLst>
                <a:path path="rect">
                  <a:fillToRect l="50000" t="50000" r="50000" b="50000"/>
                </a:path>
                <a:tileRect/>
              </a:gradFill>
            </c:spPr>
            <c:extLst>
              <c:ext xmlns:c16="http://schemas.microsoft.com/office/drawing/2014/chart" uri="{C3380CC4-5D6E-409C-BE32-E72D297353CC}">
                <c16:uniqueId val="{00000002-EE0A-4F4E-BCEA-CB33824B5ACB}"/>
              </c:ext>
            </c:extLst>
          </c:dPt>
          <c:val>
            <c:numRef>
              <c:f>'融資調度 (2)'!$I$5:$J$5</c:f>
              <c:numCache>
                <c:formatCode>_(* #,##0.00_);_(* \(#,##0.00\);_(* "-"??_);_(@_)</c:formatCode>
                <c:ptCount val="2"/>
                <c:pt idx="0">
                  <c:v>0</c:v>
                </c:pt>
                <c:pt idx="1">
                  <c:v>69.957468091912858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0A-4F4E-BCEA-CB33824B5ACB}"/>
            </c:ext>
          </c:extLst>
        </c:ser>
        <c:ser>
          <c:idx val="1"/>
          <c:order val="1"/>
          <c:spPr>
            <a:gradFill flip="none" rotWithShape="1">
              <a:gsLst>
                <a:gs pos="333">
                  <a:srgbClr val="FFE5EE"/>
                </a:gs>
                <a:gs pos="100000">
                  <a:srgbClr val="CDECFF"/>
                </a:gs>
                <a:gs pos="100000">
                  <a:srgbClr val="DEBDFF"/>
                </a:gs>
              </a:gsLst>
              <a:path path="rect">
                <a:fillToRect l="50000" t="50000" r="50000" b="50000"/>
              </a:path>
              <a:tileRect/>
            </a:gradFill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333">
                    <a:srgbClr val="FFE5EE"/>
                  </a:gs>
                  <a:gs pos="100000">
                    <a:srgbClr val="FFABC7"/>
                  </a:gs>
                  <a:gs pos="100000">
                    <a:srgbClr val="DEBDFF"/>
                  </a:gs>
                </a:gsLst>
                <a:path path="rect">
                  <a:fillToRect l="50000" t="50000" r="50000" b="50000"/>
                </a:path>
                <a:tileRect/>
              </a:gradFill>
            </c:spPr>
            <c:extLst>
              <c:ext xmlns:c16="http://schemas.microsoft.com/office/drawing/2014/chart" uri="{C3380CC4-5D6E-409C-BE32-E72D297353CC}">
                <c16:uniqueId val="{00000005-EE0A-4F4E-BCEA-CB33824B5ACB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333">
                    <a:srgbClr val="EFF9FF"/>
                  </a:gs>
                  <a:gs pos="100000">
                    <a:srgbClr val="D5FFFF"/>
                  </a:gs>
                  <a:gs pos="100000">
                    <a:srgbClr val="DEBDFF"/>
                  </a:gs>
                </a:gsLst>
                <a:path path="rect">
                  <a:fillToRect l="50000" t="50000" r="50000" b="50000"/>
                </a:path>
                <a:tileRect/>
              </a:gradFill>
            </c:spPr>
            <c:extLst>
              <c:ext xmlns:c16="http://schemas.microsoft.com/office/drawing/2014/chart" uri="{C3380CC4-5D6E-409C-BE32-E72D297353CC}">
                <c16:uniqueId val="{00000007-EE0A-4F4E-BCEA-CB33824B5ACB}"/>
              </c:ext>
            </c:extLst>
          </c:dPt>
          <c:val>
            <c:numRef>
              <c:f>'融資調度 (2)'!$I$4:$J$4</c:f>
              <c:numCache>
                <c:formatCode>_(* #,##0.00_);_(* \(#,##0.00\);_(* "-"??_);_(@_)</c:formatCode>
                <c:ptCount val="2"/>
                <c:pt idx="0">
                  <c:v>100</c:v>
                </c:pt>
                <c:pt idx="1">
                  <c:v>30.042531908087149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E0A-4F4E-BCEA-CB33824B5ACB}"/>
            </c:ext>
          </c:extLst>
        </c:ser>
        <c:ser>
          <c:idx val="2"/>
          <c:order val="2"/>
          <c:spPr>
            <a:gradFill flip="none" rotWithShape="1">
              <a:gsLst>
                <a:gs pos="333">
                  <a:srgbClr val="BDFFDE"/>
                </a:gs>
                <a:gs pos="100000">
                  <a:srgbClr val="47D147"/>
                </a:gs>
                <a:gs pos="100000">
                  <a:srgbClr val="DEBDFF"/>
                </a:gs>
              </a:gsLst>
              <a:path path="rect">
                <a:fillToRect l="100000" t="100000"/>
              </a:path>
              <a:tileRect r="-100000" b="-100000"/>
            </a:gradFill>
          </c:spPr>
          <c:invertIfNegative val="0"/>
          <c:dPt>
            <c:idx val="0"/>
            <c:invertIfNegative val="0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A-EE0A-4F4E-BCEA-CB33824B5ACB}"/>
              </c:ext>
            </c:extLst>
          </c:dPt>
          <c:dPt>
            <c:idx val="1"/>
            <c:invertIfNegative val="0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C-EE0A-4F4E-BCEA-CB33824B5ACB}"/>
              </c:ext>
            </c:extLst>
          </c:dPt>
          <c:val>
            <c:numRef>
              <c:f>'融資調度 (2)'!$I$6:$J$6</c:f>
              <c:numCache>
                <c:formatCode>_(* #,##0.00_);_(* \(#,##0.00\);_(* "-"??_);_(@_)</c:formatCode>
                <c:ptCount val="2"/>
                <c:pt idx="0">
                  <c:v>25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EE0A-4F4E-BCEA-CB33824B5A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211737088"/>
        <c:axId val="237096320"/>
        <c:axId val="0"/>
      </c:bar3DChart>
      <c:catAx>
        <c:axId val="211737088"/>
        <c:scaling>
          <c:orientation val="minMax"/>
        </c:scaling>
        <c:delete val="1"/>
        <c:axPos val="b"/>
        <c:majorTickMark val="out"/>
        <c:minorTickMark val="none"/>
        <c:tickLblPos val="none"/>
        <c:crossAx val="237096320"/>
        <c:crosses val="autoZero"/>
        <c:auto val="1"/>
        <c:lblAlgn val="ctr"/>
        <c:lblOffset val="100"/>
        <c:noMultiLvlLbl val="0"/>
      </c:catAx>
      <c:valAx>
        <c:axId val="237096320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211737088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5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362601379007668E-2"/>
          <c:y val="1.3650995121471918E-2"/>
          <c:w val="0.95467187739945214"/>
          <c:h val="0.97464241844734401"/>
        </c:manualLayout>
      </c:layout>
      <c:bar3DChart>
        <c:barDir val="col"/>
        <c:grouping val="stacked"/>
        <c:varyColors val="0"/>
        <c:ser>
          <c:idx val="0"/>
          <c:order val="0"/>
          <c:spPr>
            <a:gradFill flip="none" rotWithShape="1">
              <a:gsLst>
                <a:gs pos="50000">
                  <a:schemeClr val="bg1"/>
                </a:gs>
                <a:gs pos="0">
                  <a:srgbClr val="CD9B69"/>
                </a:gs>
                <a:gs pos="100000">
                  <a:srgbClr val="CD9B69"/>
                </a:gs>
              </a:gsLst>
              <a:lin ang="0" scaled="1"/>
              <a:tileRect/>
            </a:gradFill>
            <a:scene3d>
              <a:camera prst="orthographicFront"/>
              <a:lightRig rig="threePt" dir="t"/>
            </a:scene3d>
            <a:sp3d>
              <a:bevelT h="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666-4C8D-AD74-A21A8C20A175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666-4C8D-AD74-A21A8C20A175}"/>
              </c:ext>
            </c:extLst>
          </c:dPt>
          <c:val>
            <c:numRef>
              <c:f>營業基金!$H$5:$I$5</c:f>
              <c:numCache>
                <c:formatCode>_(* #,##0.00_);_(* \(#,##0.00\);_(* "-"??_);_(@_)</c:formatCode>
                <c:ptCount val="2"/>
                <c:pt idx="0">
                  <c:v>14.42927080649317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66-4C8D-AD74-A21A8C20A175}"/>
            </c:ext>
          </c:extLst>
        </c:ser>
        <c:ser>
          <c:idx val="1"/>
          <c:order val="1"/>
          <c:spPr>
            <a:gradFill>
              <a:gsLst>
                <a:gs pos="0">
                  <a:srgbClr val="6699FF">
                    <a:gamma/>
                    <a:tint val="20000"/>
                    <a:invGamma/>
                  </a:srgbClr>
                </a:gs>
                <a:gs pos="100000">
                  <a:srgbClr val="6699FF"/>
                </a:gs>
              </a:gsLst>
              <a:path path="shape">
                <a:fillToRect l="50000" t="50000" r="50000" b="50000"/>
              </a:path>
            </a:gradFill>
            <a:scene3d>
              <a:camera prst="orthographicFront"/>
              <a:lightRig rig="threePt" dir="t"/>
            </a:scene3d>
            <a:sp3d>
              <a:bevelT h="0"/>
            </a:sp3d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100000">
                    <a:srgbClr val="FFDB93"/>
                  </a:gs>
                  <a:gs pos="50000">
                    <a:srgbClr val="FFF7E7"/>
                  </a:gs>
                  <a:gs pos="0">
                    <a:srgbClr val="FFDB93"/>
                  </a:gs>
                </a:gsLst>
                <a:lin ang="0" scaled="1"/>
                <a:tileRect/>
              </a:gradFill>
              <a:scene3d>
                <a:camera prst="orthographicFront"/>
                <a:lightRig rig="threePt" dir="t"/>
              </a:scene3d>
              <a:sp3d>
                <a:bevelT h="0"/>
              </a:sp3d>
            </c:spPr>
            <c:extLst>
              <c:ext xmlns:c16="http://schemas.microsoft.com/office/drawing/2014/chart" uri="{C3380CC4-5D6E-409C-BE32-E72D297353CC}">
                <c16:uniqueId val="{00000004-0666-4C8D-AD74-A21A8C20A175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100000">
                    <a:srgbClr val="B3E2FF"/>
                  </a:gs>
                  <a:gs pos="0">
                    <a:srgbClr val="B3E2FF"/>
                  </a:gs>
                  <a:gs pos="50000">
                    <a:srgbClr val="F3FBFF"/>
                  </a:gs>
                </a:gsLst>
                <a:lin ang="0" scaled="1"/>
                <a:tileRect/>
              </a:gradFill>
              <a:scene3d>
                <a:camera prst="orthographicFront"/>
                <a:lightRig rig="threePt" dir="t"/>
              </a:scene3d>
              <a:sp3d>
                <a:bevelT h="0"/>
              </a:sp3d>
            </c:spPr>
            <c:extLst>
              <c:ext xmlns:c16="http://schemas.microsoft.com/office/drawing/2014/chart" uri="{C3380CC4-5D6E-409C-BE32-E72D297353CC}">
                <c16:uniqueId val="{00000006-0666-4C8D-AD74-A21A8C20A175}"/>
              </c:ext>
            </c:extLst>
          </c:dPt>
          <c:val>
            <c:numRef>
              <c:f>營業基金!$H$4:$I$4</c:f>
              <c:numCache>
                <c:formatCode>_(* #,##0.00_);_(* \(#,##0.00\);_(* "-"??_);_(@_)</c:formatCode>
                <c:ptCount val="2"/>
                <c:pt idx="0">
                  <c:v>85.570729193506821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666-4C8D-AD74-A21A8C20A1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174939136"/>
        <c:axId val="20414464"/>
        <c:axId val="0"/>
      </c:bar3DChart>
      <c:catAx>
        <c:axId val="174939136"/>
        <c:scaling>
          <c:orientation val="minMax"/>
        </c:scaling>
        <c:delete val="1"/>
        <c:axPos val="b"/>
        <c:majorTickMark val="out"/>
        <c:minorTickMark val="none"/>
        <c:tickLblPos val="none"/>
        <c:crossAx val="20414464"/>
        <c:crosses val="autoZero"/>
        <c:auto val="1"/>
        <c:lblAlgn val="ctr"/>
        <c:lblOffset val="100"/>
        <c:noMultiLvlLbl val="0"/>
      </c:catAx>
      <c:valAx>
        <c:axId val="20414464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174939136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5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362601379007668E-2"/>
          <c:y val="1.3650995121471918E-2"/>
          <c:w val="0.9546718773994527"/>
          <c:h val="0.97464241844734423"/>
        </c:manualLayout>
      </c:layout>
      <c:bar3DChart>
        <c:barDir val="col"/>
        <c:grouping val="stacked"/>
        <c:varyColors val="0"/>
        <c:ser>
          <c:idx val="0"/>
          <c:order val="0"/>
          <c:spPr>
            <a:gradFill flip="none" rotWithShape="1">
              <a:gsLst>
                <a:gs pos="0">
                  <a:srgbClr val="BBBBFF"/>
                </a:gs>
                <a:gs pos="50000">
                  <a:srgbClr val="EFEFFF"/>
                </a:gs>
                <a:gs pos="100000">
                  <a:srgbClr val="BBBBFF"/>
                </a:gs>
              </a:gsLst>
              <a:lin ang="0" scaled="1"/>
              <a:tileRect/>
            </a:gradFill>
            <a:scene3d>
              <a:camera prst="orthographicFront"/>
              <a:lightRig rig="threePt" dir="t"/>
            </a:scene3d>
            <a:sp3d>
              <a:bevelT h="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693-479F-B7C2-D971A278E0C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693-479F-B7C2-D971A278E0C4}"/>
              </c:ext>
            </c:extLst>
          </c:dPt>
          <c:val>
            <c:numRef>
              <c:f>非營業基金!$H$5:$I$5</c:f>
              <c:numCache>
                <c:formatCode>_(* #,##0.00_);_(* \(#,##0.00\);_(* "-"??_);_(@_)</c:formatCode>
                <c:ptCount val="2"/>
                <c:pt idx="0">
                  <c:v>0</c:v>
                </c:pt>
                <c:pt idx="1">
                  <c:v>12.61541765210357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93-479F-B7C2-D971A278E0C4}"/>
            </c:ext>
          </c:extLst>
        </c:ser>
        <c:ser>
          <c:idx val="1"/>
          <c:order val="1"/>
          <c:spPr>
            <a:gradFill>
              <a:gsLst>
                <a:gs pos="0">
                  <a:srgbClr val="6699FF">
                    <a:gamma/>
                    <a:tint val="20000"/>
                    <a:invGamma/>
                  </a:srgbClr>
                </a:gs>
                <a:gs pos="100000">
                  <a:srgbClr val="6699FF"/>
                </a:gs>
              </a:gsLst>
              <a:path path="shape">
                <a:fillToRect l="50000" t="50000" r="50000" b="50000"/>
              </a:path>
            </a:gradFill>
            <a:scene3d>
              <a:camera prst="orthographicFront"/>
              <a:lightRig rig="threePt" dir="t"/>
            </a:scene3d>
            <a:sp3d>
              <a:bevelT h="0"/>
            </a:sp3d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100000">
                    <a:srgbClr val="FFDB93"/>
                  </a:gs>
                  <a:gs pos="50000">
                    <a:srgbClr val="FFF7E7"/>
                  </a:gs>
                  <a:gs pos="0">
                    <a:srgbClr val="FFDB93"/>
                  </a:gs>
                </a:gsLst>
                <a:lin ang="0" scaled="1"/>
                <a:tileRect/>
              </a:gradFill>
              <a:scene3d>
                <a:camera prst="orthographicFront"/>
                <a:lightRig rig="threePt" dir="t"/>
              </a:scene3d>
              <a:sp3d>
                <a:bevelT h="0"/>
              </a:sp3d>
            </c:spPr>
            <c:extLst>
              <c:ext xmlns:c16="http://schemas.microsoft.com/office/drawing/2014/chart" uri="{C3380CC4-5D6E-409C-BE32-E72D297353CC}">
                <c16:uniqueId val="{00000004-2693-479F-B7C2-D971A278E0C4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100000">
                    <a:srgbClr val="B3E2FF"/>
                  </a:gs>
                  <a:gs pos="0">
                    <a:srgbClr val="B3E2FF"/>
                  </a:gs>
                  <a:gs pos="50000">
                    <a:srgbClr val="F3FBFF"/>
                  </a:gs>
                </a:gsLst>
                <a:lin ang="0" scaled="1"/>
                <a:tileRect/>
              </a:gradFill>
              <a:scene3d>
                <a:camera prst="orthographicFront"/>
                <a:lightRig rig="threePt" dir="t"/>
              </a:scene3d>
              <a:sp3d>
                <a:bevelT h="0"/>
              </a:sp3d>
            </c:spPr>
            <c:extLst>
              <c:ext xmlns:c16="http://schemas.microsoft.com/office/drawing/2014/chart" uri="{C3380CC4-5D6E-409C-BE32-E72D297353CC}">
                <c16:uniqueId val="{00000006-2693-479F-B7C2-D971A278E0C4}"/>
              </c:ext>
            </c:extLst>
          </c:dPt>
          <c:val>
            <c:numRef>
              <c:f>非營業基金!$H$4:$I$4</c:f>
              <c:numCache>
                <c:formatCode>_(* #,##0.00_);_(* \(#,##0.00\);_(* "-"??_);_(@_)</c:formatCode>
                <c:ptCount val="2"/>
                <c:pt idx="0">
                  <c:v>100</c:v>
                </c:pt>
                <c:pt idx="1">
                  <c:v>87.384582347896441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693-479F-B7C2-D971A278E0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143771648"/>
        <c:axId val="20434304"/>
        <c:axId val="0"/>
      </c:bar3DChart>
      <c:catAx>
        <c:axId val="143771648"/>
        <c:scaling>
          <c:orientation val="minMax"/>
        </c:scaling>
        <c:delete val="1"/>
        <c:axPos val="b"/>
        <c:majorTickMark val="out"/>
        <c:minorTickMark val="none"/>
        <c:tickLblPos val="none"/>
        <c:crossAx val="20434304"/>
        <c:crosses val="autoZero"/>
        <c:auto val="1"/>
        <c:lblAlgn val="ctr"/>
        <c:lblOffset val="100"/>
        <c:noMultiLvlLbl val="0"/>
      </c:catAx>
      <c:valAx>
        <c:axId val="20434304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143771648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895734" cy="456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91" rIns="91378" bIns="45691" numCol="1" anchor="t" anchorCtr="0" compatLnSpc="1">
            <a:prstTxWarp prst="textNoShape">
              <a:avLst/>
            </a:prstTxWarp>
          </a:bodyPr>
          <a:lstStyle>
            <a:lvl1pPr defTabSz="914406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505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176" y="0"/>
            <a:ext cx="2895733" cy="456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91" rIns="91378" bIns="45691" numCol="1" anchor="t" anchorCtr="0" compatLnSpc="1">
            <a:prstTxWarp prst="textNoShape">
              <a:avLst/>
            </a:prstTxWarp>
          </a:bodyPr>
          <a:lstStyle>
            <a:lvl1pPr algn="r" defTabSz="914406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506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69924"/>
            <a:ext cx="2895734" cy="53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91" rIns="91378" bIns="45691" numCol="1" anchor="b" anchorCtr="0" compatLnSpc="1">
            <a:prstTxWarp prst="textNoShape">
              <a:avLst/>
            </a:prstTxWarp>
          </a:bodyPr>
          <a:lstStyle>
            <a:lvl1pPr defTabSz="914406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506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176" y="9369924"/>
            <a:ext cx="2895733" cy="53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91" rIns="91378" bIns="45691" numCol="1" anchor="b" anchorCtr="0" compatLnSpc="1">
            <a:prstTxWarp prst="textNoShape">
              <a:avLst/>
            </a:prstTxWarp>
          </a:bodyPr>
          <a:lstStyle>
            <a:lvl1pPr algn="r" defTabSz="914406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AD9CCF51-7C45-4D66-B427-68842F2FDAB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4576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895734" cy="456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91" rIns="91378" bIns="45691" numCol="1" anchor="t" anchorCtr="0" compatLnSpc="1">
            <a:prstTxWarp prst="textNoShape">
              <a:avLst/>
            </a:prstTxWarp>
          </a:bodyPr>
          <a:lstStyle>
            <a:lvl1pPr defTabSz="914406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8131" name="Rectangle 2051"/>
          <p:cNvSpPr>
            <a:spLocks noGrp="1" noChangeArrowheads="1"/>
          </p:cNvSpPr>
          <p:nvPr>
            <p:ph type="dt" idx="1"/>
          </p:nvPr>
        </p:nvSpPr>
        <p:spPr bwMode="auto">
          <a:xfrm>
            <a:off x="3810176" y="0"/>
            <a:ext cx="2895733" cy="456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91" rIns="91378" bIns="45691" numCol="1" anchor="t" anchorCtr="0" compatLnSpc="1">
            <a:prstTxWarp prst="textNoShape">
              <a:avLst/>
            </a:prstTxWarp>
          </a:bodyPr>
          <a:lstStyle>
            <a:lvl1pPr algn="r" defTabSz="914406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6" name="Rectangle 205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58988" y="762000"/>
            <a:ext cx="2667000" cy="3656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8133" name="Rectangle 205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42" y="4722783"/>
            <a:ext cx="4952443" cy="4417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91" rIns="91378" bIns="456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48134" name="Rectangle 205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69924"/>
            <a:ext cx="2895734" cy="53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91" rIns="91378" bIns="45691" numCol="1" anchor="b" anchorCtr="0" compatLnSpc="1">
            <a:prstTxWarp prst="textNoShape">
              <a:avLst/>
            </a:prstTxWarp>
          </a:bodyPr>
          <a:lstStyle>
            <a:lvl1pPr defTabSz="914406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8135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0176" y="9369924"/>
            <a:ext cx="2895733" cy="53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691" rIns="91378" bIns="45691" numCol="1" anchor="b" anchorCtr="0" compatLnSpc="1">
            <a:prstTxWarp prst="textNoShape">
              <a:avLst/>
            </a:prstTxWarp>
          </a:bodyPr>
          <a:lstStyle>
            <a:lvl1pPr algn="r" defTabSz="914406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5DEA67CE-4166-4832-82A5-5857EB7C9BE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30572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05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4406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36561" indent="-283293" defTabSz="914406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33170" indent="-226634" defTabSz="914406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586438" indent="-226634" defTabSz="914406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39706" indent="-226634" defTabSz="914406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492974" indent="-226634" defTabSz="914406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46243" indent="-226634" defTabSz="914406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399511" indent="-226634" defTabSz="914406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52779" indent="-226634" defTabSz="914406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6E3A44B2-41F0-46AE-87CA-F465E476C60D}" type="slidenum">
              <a:rPr lang="en-US" altLang="zh-TW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zh-TW" smtClean="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60575" y="762000"/>
            <a:ext cx="2667000" cy="3656013"/>
          </a:xfrm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>
              <a:ea typeface="新細明體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14350" y="2919413"/>
            <a:ext cx="5829300" cy="201453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28700" y="5326063"/>
            <a:ext cx="4800600" cy="24018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4C654-E8B3-420D-A68E-0F2DDDEF5A7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98155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B2415-3654-4C9D-8C17-834479D144B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27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4886325" y="835025"/>
            <a:ext cx="1457325" cy="75184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14350" y="835025"/>
            <a:ext cx="4219575" cy="75184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1084E-FD8D-4DF1-AFA8-1219372F107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5249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83222-3E6F-4740-9D6B-A45D4EE4DFF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16426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41338" y="6038850"/>
            <a:ext cx="5829300" cy="1866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41338" y="3983038"/>
            <a:ext cx="5829300" cy="20558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E566A-D244-4F99-ADDF-1C306D9F83C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3349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14350" y="2714625"/>
            <a:ext cx="283845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505200" y="2714625"/>
            <a:ext cx="2838450" cy="563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F7B0E-E0D2-47A1-B8E1-0FA354F1992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09650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76238"/>
            <a:ext cx="6172200" cy="1566862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103438"/>
            <a:ext cx="3030538" cy="8763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2900" y="2979738"/>
            <a:ext cx="3030538" cy="5414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3484563" y="2103438"/>
            <a:ext cx="3030537" cy="8763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3484563" y="2979738"/>
            <a:ext cx="3030537" cy="5414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9F835-6ACB-4359-80F2-7BA0B60582D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10072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75A95-8A02-4A34-8BD4-47ACA757F57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18177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6707A-37E5-48A7-8B4C-0123E02CE20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75154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74650"/>
            <a:ext cx="2255838" cy="15922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81288" y="374650"/>
            <a:ext cx="3833812" cy="80200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42900" y="1966913"/>
            <a:ext cx="2255838" cy="64277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F822C-9F4F-4692-AA5C-AFE113F3DDE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9549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44613" y="6578600"/>
            <a:ext cx="4114800" cy="7762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344613" y="839788"/>
            <a:ext cx="4114800" cy="5638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344613" y="7354888"/>
            <a:ext cx="4114800" cy="11033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74C43-8FB6-42C0-A257-4419D715D60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26301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35025"/>
            <a:ext cx="5829300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714625"/>
            <a:ext cx="58293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562975"/>
            <a:ext cx="1428750" cy="62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562975"/>
            <a:ext cx="2171700" cy="62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562975"/>
            <a:ext cx="1428750" cy="62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新細明體" pitchFamily="18" charset="-120"/>
              </a:defRPr>
            </a:lvl1pPr>
          </a:lstStyle>
          <a:p>
            <a:pPr>
              <a:defRPr/>
            </a:pPr>
            <a:fld id="{7B528188-D7CD-4AA0-96C6-B3AB993694A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Line 6"/>
          <p:cNvSpPr>
            <a:spLocks noChangeShapeType="1"/>
          </p:cNvSpPr>
          <p:nvPr/>
        </p:nvSpPr>
        <p:spPr bwMode="auto">
          <a:xfrm rot="10800000" flipH="1">
            <a:off x="4294447" y="4309287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138" name="Line 100"/>
          <p:cNvSpPr>
            <a:spLocks noChangeShapeType="1"/>
          </p:cNvSpPr>
          <p:nvPr/>
        </p:nvSpPr>
        <p:spPr bwMode="auto">
          <a:xfrm rot="10800000" flipH="1">
            <a:off x="4289991" y="3814393"/>
            <a:ext cx="18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rot="10800000" flipH="1">
            <a:off x="4294447" y="4880395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97" name="Line 51"/>
          <p:cNvSpPr>
            <a:spLocks noChangeShapeType="1"/>
          </p:cNvSpPr>
          <p:nvPr/>
        </p:nvSpPr>
        <p:spPr bwMode="auto">
          <a:xfrm rot="10800000" flipH="1">
            <a:off x="4294447" y="5217491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99" name="Line 53"/>
          <p:cNvSpPr>
            <a:spLocks noChangeShapeType="1"/>
          </p:cNvSpPr>
          <p:nvPr/>
        </p:nvSpPr>
        <p:spPr bwMode="auto">
          <a:xfrm rot="10800000" flipH="1">
            <a:off x="4294447" y="4103423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144" name="Line 53"/>
          <p:cNvSpPr>
            <a:spLocks noChangeShapeType="1"/>
          </p:cNvSpPr>
          <p:nvPr/>
        </p:nvSpPr>
        <p:spPr bwMode="auto">
          <a:xfrm rot="10800000" flipH="1">
            <a:off x="4289991" y="3964910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4293636" y="3611443"/>
            <a:ext cx="183179" cy="144000"/>
            <a:chOff x="4297869" y="3345307"/>
            <a:chExt cx="183179" cy="144000"/>
          </a:xfrm>
        </p:grpSpPr>
        <p:sp>
          <p:nvSpPr>
            <p:cNvPr id="109" name="Line 93"/>
            <p:cNvSpPr>
              <a:spLocks noChangeShapeType="1"/>
            </p:cNvSpPr>
            <p:nvPr/>
          </p:nvSpPr>
          <p:spPr bwMode="auto">
            <a:xfrm>
              <a:off x="4297869" y="3483949"/>
              <a:ext cx="7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TW" altLang="en-US">
                <a:latin typeface="+mn-ea"/>
                <a:ea typeface="+mn-ea"/>
              </a:endParaRPr>
            </a:p>
          </p:txBody>
        </p:sp>
        <p:grpSp>
          <p:nvGrpSpPr>
            <p:cNvPr id="24" name="群組 23"/>
            <p:cNvGrpSpPr/>
            <p:nvPr/>
          </p:nvGrpSpPr>
          <p:grpSpPr>
            <a:xfrm>
              <a:off x="4369869" y="3345307"/>
              <a:ext cx="111179" cy="144000"/>
              <a:chOff x="4364583" y="3305125"/>
              <a:chExt cx="111179" cy="144000"/>
            </a:xfrm>
          </p:grpSpPr>
          <p:sp>
            <p:nvSpPr>
              <p:cNvPr id="129" name="Line 100"/>
              <p:cNvSpPr>
                <a:spLocks noChangeShapeType="1"/>
              </p:cNvSpPr>
              <p:nvPr/>
            </p:nvSpPr>
            <p:spPr bwMode="auto">
              <a:xfrm rot="10800000" flipH="1">
                <a:off x="4367762" y="3305327"/>
                <a:ext cx="108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120" name="Line 99"/>
              <p:cNvSpPr>
                <a:spLocks noChangeShapeType="1"/>
              </p:cNvSpPr>
              <p:nvPr/>
            </p:nvSpPr>
            <p:spPr bwMode="auto">
              <a:xfrm flipV="1">
                <a:off x="4364583" y="3305125"/>
                <a:ext cx="0" cy="1440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TW" altLang="en-US">
                  <a:latin typeface="+mn-ea"/>
                  <a:ea typeface="+mn-ea"/>
                </a:endParaRPr>
              </a:p>
            </p:txBody>
          </p:sp>
        </p:grpSp>
      </p:grpSp>
      <p:graphicFrame>
        <p:nvGraphicFramePr>
          <p:cNvPr id="135" name="三角圖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838596"/>
              </p:ext>
            </p:extLst>
          </p:nvPr>
        </p:nvGraphicFramePr>
        <p:xfrm>
          <a:off x="2188800" y="1692000"/>
          <a:ext cx="3033326" cy="38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7" name="方塊圖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671226"/>
              </p:ext>
            </p:extLst>
          </p:nvPr>
        </p:nvGraphicFramePr>
        <p:xfrm>
          <a:off x="1562400" y="2134800"/>
          <a:ext cx="3028898" cy="38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3" name="圖表 1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3076690"/>
              </p:ext>
            </p:extLst>
          </p:nvPr>
        </p:nvGraphicFramePr>
        <p:xfrm>
          <a:off x="4989199" y="1667865"/>
          <a:ext cx="1562198" cy="1168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71" name="Line 25"/>
          <p:cNvSpPr>
            <a:spLocks noChangeShapeType="1"/>
          </p:cNvSpPr>
          <p:nvPr/>
        </p:nvSpPr>
        <p:spPr bwMode="auto">
          <a:xfrm flipH="1">
            <a:off x="5462588" y="8372475"/>
            <a:ext cx="0" cy="17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75" name="Line 76"/>
          <p:cNvSpPr>
            <a:spLocks noChangeShapeType="1"/>
          </p:cNvSpPr>
          <p:nvPr/>
        </p:nvSpPr>
        <p:spPr bwMode="auto">
          <a:xfrm>
            <a:off x="2593975" y="6804025"/>
            <a:ext cx="0" cy="979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76" name="Line 77"/>
          <p:cNvSpPr>
            <a:spLocks noChangeShapeType="1"/>
          </p:cNvSpPr>
          <p:nvPr/>
        </p:nvSpPr>
        <p:spPr bwMode="auto">
          <a:xfrm rot="10800000" flipH="1">
            <a:off x="2592388" y="7785100"/>
            <a:ext cx="130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53" name="Rectangle 68"/>
          <p:cNvSpPr>
            <a:spLocks noChangeArrowheads="1"/>
          </p:cNvSpPr>
          <p:nvPr/>
        </p:nvSpPr>
        <p:spPr bwMode="auto">
          <a:xfrm>
            <a:off x="519113" y="214313"/>
            <a:ext cx="59340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7950" tIns="53975" rIns="107950" bIns="53975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TW" altLang="en-US" sz="1800" b="1" dirty="0" smtClean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總</a:t>
            </a:r>
            <a:r>
              <a:rPr lang="zh-TW" altLang="en-US" sz="1800" b="1" dirty="0">
                <a:solidFill>
                  <a:schemeClr val="tx2"/>
                </a:solidFill>
                <a:latin typeface="標楷體" pitchFamily="65" charset="-120"/>
                <a:ea typeface="標楷體" pitchFamily="65" charset="-120"/>
              </a:rPr>
              <a:t>決算審定後歲入來源與歲出用途概況</a:t>
            </a:r>
          </a:p>
        </p:txBody>
      </p:sp>
      <p:sp>
        <p:nvSpPr>
          <p:cNvPr id="2177" name="Line 12"/>
          <p:cNvSpPr>
            <a:spLocks noChangeShapeType="1"/>
          </p:cNvSpPr>
          <p:nvPr/>
        </p:nvSpPr>
        <p:spPr bwMode="auto">
          <a:xfrm flipH="1">
            <a:off x="4340225" y="6751638"/>
            <a:ext cx="0" cy="1031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78" name="Line 13"/>
          <p:cNvSpPr>
            <a:spLocks noChangeShapeType="1"/>
          </p:cNvSpPr>
          <p:nvPr/>
        </p:nvSpPr>
        <p:spPr bwMode="auto">
          <a:xfrm rot="10800000">
            <a:off x="4211638" y="7785100"/>
            <a:ext cx="130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3" name="Line 14"/>
          <p:cNvSpPr>
            <a:spLocks noChangeShapeType="1"/>
          </p:cNvSpPr>
          <p:nvPr/>
        </p:nvSpPr>
        <p:spPr bwMode="auto">
          <a:xfrm flipH="1" flipV="1">
            <a:off x="2124075" y="7943850"/>
            <a:ext cx="6175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67" name="Line 20"/>
          <p:cNvSpPr>
            <a:spLocks noChangeShapeType="1"/>
          </p:cNvSpPr>
          <p:nvPr/>
        </p:nvSpPr>
        <p:spPr bwMode="auto">
          <a:xfrm flipV="1">
            <a:off x="4170363" y="7931150"/>
            <a:ext cx="48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68" name="Line 21"/>
          <p:cNvSpPr>
            <a:spLocks noChangeShapeType="1"/>
          </p:cNvSpPr>
          <p:nvPr/>
        </p:nvSpPr>
        <p:spPr bwMode="auto">
          <a:xfrm flipH="1" flipV="1">
            <a:off x="265113" y="8782050"/>
            <a:ext cx="958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69" name="Line 23"/>
          <p:cNvSpPr>
            <a:spLocks noChangeShapeType="1"/>
          </p:cNvSpPr>
          <p:nvPr/>
        </p:nvSpPr>
        <p:spPr bwMode="auto">
          <a:xfrm flipV="1">
            <a:off x="265113" y="5426942"/>
            <a:ext cx="0" cy="36627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6" name="Rectangle 27"/>
          <p:cNvSpPr>
            <a:spLocks noChangeArrowheads="1"/>
          </p:cNvSpPr>
          <p:nvPr/>
        </p:nvSpPr>
        <p:spPr bwMode="auto">
          <a:xfrm>
            <a:off x="4954588" y="8650288"/>
            <a:ext cx="698500" cy="331787"/>
          </a:xfrm>
          <a:prstGeom prst="rect">
            <a:avLst/>
          </a:prstGeom>
          <a:gradFill rotWithShape="1">
            <a:gsLst>
              <a:gs pos="0">
                <a:srgbClr val="FEFCE5"/>
              </a:gs>
              <a:gs pos="100000">
                <a:srgbClr val="FBF38B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CF6A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4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0" name="Text Box 28"/>
          <p:cNvSpPr txBox="1">
            <a:spLocks noChangeArrowheads="1"/>
          </p:cNvSpPr>
          <p:nvPr/>
        </p:nvSpPr>
        <p:spPr bwMode="auto">
          <a:xfrm>
            <a:off x="5007587" y="8683625"/>
            <a:ext cx="61118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繳庫數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225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Rectangle 29"/>
          <p:cNvSpPr>
            <a:spLocks noChangeArrowheads="1"/>
          </p:cNvSpPr>
          <p:nvPr/>
        </p:nvSpPr>
        <p:spPr bwMode="auto">
          <a:xfrm>
            <a:off x="2730500" y="7683500"/>
            <a:ext cx="684213" cy="415925"/>
          </a:xfrm>
          <a:prstGeom prst="rect">
            <a:avLst/>
          </a:prstGeom>
          <a:gradFill rotWithShape="1">
            <a:gsLst>
              <a:gs pos="0">
                <a:srgbClr val="FF7362"/>
              </a:gs>
              <a:gs pos="50000">
                <a:srgbClr val="FFDED9"/>
              </a:gs>
              <a:gs pos="100000">
                <a:srgbClr val="FF7362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B3E2FF"/>
            </a:extrusionClr>
          </a:sp3d>
          <a:extLst/>
        </p:spPr>
        <p:txBody>
          <a:bodyPr wrap="none" anchor="ctr">
            <a:flatTx/>
          </a:bodyPr>
          <a:lstStyle/>
          <a:p>
            <a:endParaRPr lang="zh-TW" altLang="en-US">
              <a:solidFill>
                <a:srgbClr val="0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Rectangle 30"/>
          <p:cNvSpPr>
            <a:spLocks noChangeArrowheads="1"/>
          </p:cNvSpPr>
          <p:nvPr/>
        </p:nvSpPr>
        <p:spPr bwMode="auto">
          <a:xfrm>
            <a:off x="3416300" y="7683500"/>
            <a:ext cx="684213" cy="415925"/>
          </a:xfrm>
          <a:prstGeom prst="rect">
            <a:avLst/>
          </a:prstGeom>
          <a:gradFill rotWithShape="0">
            <a:gsLst>
              <a:gs pos="0">
                <a:srgbClr val="FFCCCC"/>
              </a:gs>
              <a:gs pos="50000">
                <a:srgbClr val="FFEFEF"/>
              </a:gs>
              <a:gs pos="100000">
                <a:srgbClr val="FFCCCC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2" dir="b"/>
          </a:scene3d>
          <a:sp3d extrusionH="277800" prstMaterial="legacyMatte">
            <a:bevelT w="13500" h="13500" prst="angle"/>
            <a:bevelB w="13500" h="13500" prst="angle"/>
            <a:extrusionClr>
              <a:srgbClr val="FFCCCC"/>
            </a:extrusionClr>
          </a:sp3d>
          <a:extLst/>
        </p:spPr>
        <p:txBody>
          <a:bodyPr wrap="none" anchor="ctr">
            <a:flatTx/>
          </a:bodyPr>
          <a:lstStyle/>
          <a:p>
            <a:endParaRPr lang="zh-TW" altLang="en-US">
              <a:solidFill>
                <a:srgbClr val="0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3" name="Rectangle 31"/>
          <p:cNvSpPr>
            <a:spLocks noChangeArrowheads="1"/>
          </p:cNvSpPr>
          <p:nvPr/>
        </p:nvSpPr>
        <p:spPr bwMode="auto">
          <a:xfrm>
            <a:off x="2732087" y="7366000"/>
            <a:ext cx="1368000" cy="323850"/>
          </a:xfrm>
          <a:prstGeom prst="rect">
            <a:avLst/>
          </a:prstGeom>
          <a:gradFill rotWithShape="0">
            <a:gsLst>
              <a:gs pos="0">
                <a:srgbClr val="E7CFFF"/>
              </a:gs>
              <a:gs pos="50000">
                <a:srgbClr val="FFFFFF"/>
              </a:gs>
              <a:gs pos="100000">
                <a:srgbClr val="E7CFFF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E7CF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4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4" name="Text Box 32"/>
          <p:cNvSpPr txBox="1">
            <a:spLocks noChangeArrowheads="1"/>
          </p:cNvSpPr>
          <p:nvPr/>
        </p:nvSpPr>
        <p:spPr bwMode="auto">
          <a:xfrm>
            <a:off x="2941638" y="7394575"/>
            <a:ext cx="960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>
                <a:latin typeface="標楷體" pitchFamily="65" charset="-120"/>
                <a:ea typeface="標楷體" pitchFamily="65" charset="-120"/>
              </a:rPr>
              <a:t>附屬單位決算</a:t>
            </a:r>
          </a:p>
        </p:txBody>
      </p:sp>
      <p:sp>
        <p:nvSpPr>
          <p:cNvPr id="2081" name="Line 35"/>
          <p:cNvSpPr>
            <a:spLocks noChangeShapeType="1"/>
          </p:cNvSpPr>
          <p:nvPr/>
        </p:nvSpPr>
        <p:spPr bwMode="auto">
          <a:xfrm flipH="1" flipV="1">
            <a:off x="265112" y="9091613"/>
            <a:ext cx="5049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82" name="Line 36"/>
          <p:cNvSpPr>
            <a:spLocks noChangeShapeType="1"/>
          </p:cNvSpPr>
          <p:nvPr/>
        </p:nvSpPr>
        <p:spPr bwMode="auto">
          <a:xfrm flipH="1" flipV="1">
            <a:off x="268288" y="6638925"/>
            <a:ext cx="258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79" name="Rectangle 38"/>
          <p:cNvSpPr>
            <a:spLocks noChangeArrowheads="1"/>
          </p:cNvSpPr>
          <p:nvPr/>
        </p:nvSpPr>
        <p:spPr bwMode="auto">
          <a:xfrm>
            <a:off x="1220788" y="8612188"/>
            <a:ext cx="698500" cy="358775"/>
          </a:xfrm>
          <a:prstGeom prst="rect">
            <a:avLst/>
          </a:prstGeom>
          <a:gradFill rotWithShape="1">
            <a:gsLst>
              <a:gs pos="0">
                <a:srgbClr val="FEFCE5"/>
              </a:gs>
              <a:gs pos="100000">
                <a:srgbClr val="FBF38B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CF6A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4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9" name="Text Box 40"/>
          <p:cNvSpPr txBox="1">
            <a:spLocks noChangeArrowheads="1"/>
          </p:cNvSpPr>
          <p:nvPr/>
        </p:nvSpPr>
        <p:spPr bwMode="auto">
          <a:xfrm>
            <a:off x="1274275" y="8639175"/>
            <a:ext cx="611187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繳庫數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2,004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8" name="Line 74"/>
          <p:cNvSpPr>
            <a:spLocks noChangeShapeType="1"/>
          </p:cNvSpPr>
          <p:nvPr/>
        </p:nvSpPr>
        <p:spPr bwMode="auto">
          <a:xfrm flipH="1" flipV="1">
            <a:off x="1462088" y="6605588"/>
            <a:ext cx="198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30" name="Line 90"/>
          <p:cNvSpPr>
            <a:spLocks noChangeShapeType="1"/>
          </p:cNvSpPr>
          <p:nvPr/>
        </p:nvSpPr>
        <p:spPr bwMode="auto">
          <a:xfrm>
            <a:off x="1987507" y="6167438"/>
            <a:ext cx="419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89" name="Line 43"/>
          <p:cNvSpPr>
            <a:spLocks noChangeShapeType="1"/>
          </p:cNvSpPr>
          <p:nvPr/>
        </p:nvSpPr>
        <p:spPr bwMode="auto">
          <a:xfrm rot="10800000" flipH="1">
            <a:off x="1648465" y="5434879"/>
            <a:ext cx="187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83" name="Text Box 44"/>
          <p:cNvSpPr txBox="1">
            <a:spLocks noChangeArrowheads="1"/>
          </p:cNvSpPr>
          <p:nvPr/>
        </p:nvSpPr>
        <p:spPr bwMode="auto">
          <a:xfrm>
            <a:off x="399102" y="4918297"/>
            <a:ext cx="1182688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其他收入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210  (0.77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84" name="Rectangle 45"/>
          <p:cNvSpPr>
            <a:spLocks noChangeArrowheads="1"/>
          </p:cNvSpPr>
          <p:nvPr/>
        </p:nvSpPr>
        <p:spPr bwMode="auto">
          <a:xfrm>
            <a:off x="412750" y="3132138"/>
            <a:ext cx="1295400" cy="32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稅課收入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23,040  (84.92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Rectangle 46"/>
          <p:cNvSpPr>
            <a:spLocks noChangeArrowheads="1"/>
          </p:cNvSpPr>
          <p:nvPr/>
        </p:nvSpPr>
        <p:spPr bwMode="auto">
          <a:xfrm>
            <a:off x="399102" y="5294540"/>
            <a:ext cx="1503363" cy="33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fontAlgn="ctr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營業盈餘及事業收入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2,636  (9.72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93" name="Line 47"/>
          <p:cNvSpPr>
            <a:spLocks noChangeShapeType="1"/>
          </p:cNvSpPr>
          <p:nvPr/>
        </p:nvSpPr>
        <p:spPr bwMode="auto">
          <a:xfrm rot="10800000" flipH="1">
            <a:off x="1663700" y="3271838"/>
            <a:ext cx="187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95" name="Line 49"/>
          <p:cNvSpPr>
            <a:spLocks noChangeShapeType="1"/>
          </p:cNvSpPr>
          <p:nvPr/>
        </p:nvSpPr>
        <p:spPr bwMode="auto">
          <a:xfrm rot="10800000" flipH="1">
            <a:off x="265214" y="5426942"/>
            <a:ext cx="15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06" name="Rectangle 102"/>
          <p:cNvSpPr>
            <a:spLocks noChangeArrowheads="1"/>
          </p:cNvSpPr>
          <p:nvPr/>
        </p:nvSpPr>
        <p:spPr bwMode="auto">
          <a:xfrm>
            <a:off x="399102" y="4136848"/>
            <a:ext cx="1295400" cy="33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規費及罰款收入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814  (3.00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08" name="Text Box 104"/>
          <p:cNvSpPr txBox="1">
            <a:spLocks noChangeArrowheads="1"/>
          </p:cNvSpPr>
          <p:nvPr/>
        </p:nvSpPr>
        <p:spPr bwMode="auto">
          <a:xfrm>
            <a:off x="399102" y="4555125"/>
            <a:ext cx="1182688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財產收入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431  (1.59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6" name="Text Box 19"/>
          <p:cNvSpPr txBox="1">
            <a:spLocks noChangeArrowheads="1"/>
          </p:cNvSpPr>
          <p:nvPr/>
        </p:nvSpPr>
        <p:spPr bwMode="auto">
          <a:xfrm>
            <a:off x="5286375" y="842963"/>
            <a:ext cx="16097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 b="1" dirty="0">
                <a:latin typeface="標楷體" pitchFamily="65" charset="-120"/>
                <a:ea typeface="標楷體" pitchFamily="65" charset="-120"/>
              </a:rPr>
              <a:t>單位 </a:t>
            </a:r>
            <a:r>
              <a:rPr lang="en-US" altLang="zh-TW" sz="1200" b="1" dirty="0" smtClean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1200" b="1" dirty="0" smtClean="0">
                <a:latin typeface="標楷體" pitchFamily="65" charset="-120"/>
                <a:ea typeface="標楷體" pitchFamily="65" charset="-120"/>
              </a:rPr>
              <a:t> 新</a:t>
            </a:r>
            <a:r>
              <a:rPr lang="zh-TW" altLang="en-US" sz="1200" b="1" dirty="0">
                <a:latin typeface="標楷體" pitchFamily="65" charset="-120"/>
                <a:ea typeface="標楷體" pitchFamily="65" charset="-120"/>
              </a:rPr>
              <a:t>臺幣億元</a:t>
            </a:r>
          </a:p>
        </p:txBody>
      </p:sp>
      <p:sp>
        <p:nvSpPr>
          <p:cNvPr id="2117" name="Text Box 24"/>
          <p:cNvSpPr txBox="1">
            <a:spLocks noChangeArrowheads="1"/>
          </p:cNvSpPr>
          <p:nvPr/>
        </p:nvSpPr>
        <p:spPr bwMode="auto">
          <a:xfrm>
            <a:off x="1598612" y="1179513"/>
            <a:ext cx="3736975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300" b="1" dirty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en-US" sz="1400" b="1" dirty="0">
                <a:latin typeface="標楷體" pitchFamily="65" charset="-120"/>
                <a:ea typeface="標楷體" pitchFamily="65" charset="-120"/>
              </a:rPr>
              <a:t>歲入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en-US" sz="1400" b="1" dirty="0">
                <a:latin typeface="標楷體" pitchFamily="65" charset="-120"/>
                <a:ea typeface="標楷體" pitchFamily="65" charset="-120"/>
              </a:rPr>
              <a:t>－　　歲出    ＝　歲入歲</a:t>
            </a:r>
            <a:r>
              <a:rPr lang="zh-TW" altLang="en-US" sz="1400" b="1" dirty="0" smtClean="0">
                <a:latin typeface="標楷體" pitchFamily="65" charset="-120"/>
                <a:ea typeface="標楷體" pitchFamily="65" charset="-120"/>
              </a:rPr>
              <a:t>出賸餘</a:t>
            </a:r>
            <a:endParaRPr lang="zh-TW" altLang="en-US" sz="1400" b="1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b="1" dirty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400" b="1" dirty="0" smtClean="0">
                <a:latin typeface="標楷體" pitchFamily="65" charset="-120"/>
                <a:ea typeface="標楷體" pitchFamily="65" charset="-120"/>
              </a:rPr>
              <a:t>27,132   </a:t>
            </a:r>
            <a:r>
              <a:rPr lang="en-US" altLang="zh-TW" sz="1200" b="1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400" b="1" dirty="0" smtClean="0">
                <a:latin typeface="標楷體" pitchFamily="65" charset="-120"/>
                <a:ea typeface="標楷體" pitchFamily="65" charset="-120"/>
              </a:rPr>
              <a:t>   </a:t>
            </a:r>
            <a:r>
              <a:rPr lang="en-US" altLang="zh-TW" sz="1000" b="1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500" b="1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400" b="1" dirty="0" smtClean="0">
                <a:latin typeface="標楷體" pitchFamily="65" charset="-120"/>
                <a:ea typeface="標楷體" pitchFamily="65" charset="-120"/>
              </a:rPr>
              <a:t>22,139         </a:t>
            </a:r>
            <a:r>
              <a:rPr lang="en-US" altLang="zh-TW" sz="1200" b="1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1200" b="1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400" b="1" dirty="0" smtClean="0">
                <a:latin typeface="標楷體" pitchFamily="65" charset="-120"/>
                <a:ea typeface="標楷體" pitchFamily="65" charset="-120"/>
              </a:rPr>
              <a:t>4,992</a:t>
            </a:r>
            <a:endParaRPr lang="en-US" altLang="zh-TW" sz="14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5914231" y="5041751"/>
            <a:ext cx="936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31" name="Line 91"/>
          <p:cNvSpPr>
            <a:spLocks noChangeShapeType="1"/>
          </p:cNvSpPr>
          <p:nvPr/>
        </p:nvSpPr>
        <p:spPr bwMode="auto">
          <a:xfrm>
            <a:off x="5911056" y="4544238"/>
            <a:ext cx="0" cy="108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33" name="Line 93"/>
          <p:cNvSpPr>
            <a:spLocks noChangeShapeType="1"/>
          </p:cNvSpPr>
          <p:nvPr/>
        </p:nvSpPr>
        <p:spPr bwMode="auto">
          <a:xfrm>
            <a:off x="5814219" y="4550207"/>
            <a:ext cx="936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34" name="Line 94"/>
          <p:cNvSpPr>
            <a:spLocks noChangeShapeType="1"/>
          </p:cNvSpPr>
          <p:nvPr/>
        </p:nvSpPr>
        <p:spPr bwMode="auto">
          <a:xfrm>
            <a:off x="5818981" y="4881443"/>
            <a:ext cx="936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35" name="Line 95"/>
          <p:cNvSpPr>
            <a:spLocks noChangeShapeType="1"/>
          </p:cNvSpPr>
          <p:nvPr/>
        </p:nvSpPr>
        <p:spPr bwMode="auto">
          <a:xfrm>
            <a:off x="5817394" y="5217853"/>
            <a:ext cx="936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36" name="Line 96"/>
          <p:cNvSpPr>
            <a:spLocks noChangeShapeType="1"/>
          </p:cNvSpPr>
          <p:nvPr/>
        </p:nvSpPr>
        <p:spPr bwMode="auto">
          <a:xfrm>
            <a:off x="5817394" y="5627785"/>
            <a:ext cx="936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13" name="Rectangle 150"/>
          <p:cNvSpPr>
            <a:spLocks noChangeArrowheads="1"/>
          </p:cNvSpPr>
          <p:nvPr/>
        </p:nvSpPr>
        <p:spPr bwMode="auto">
          <a:xfrm>
            <a:off x="5988844" y="4519543"/>
            <a:ext cx="360362" cy="1152000"/>
          </a:xfrm>
          <a:prstGeom prst="rect">
            <a:avLst/>
          </a:prstGeom>
          <a:gradFill rotWithShape="1">
            <a:gsLst>
              <a:gs pos="0">
                <a:srgbClr val="F7FFF7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D5FFD5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24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4" name="Text Box 151"/>
          <p:cNvSpPr txBox="1">
            <a:spLocks noChangeArrowheads="1"/>
          </p:cNvSpPr>
          <p:nvPr/>
        </p:nvSpPr>
        <p:spPr bwMode="auto">
          <a:xfrm>
            <a:off x="6014244" y="4528100"/>
            <a:ext cx="33813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投資及撥充基金</a:t>
            </a:r>
          </a:p>
        </p:txBody>
      </p:sp>
      <p:sp>
        <p:nvSpPr>
          <p:cNvPr id="2115" name="Text Box 152"/>
          <p:cNvSpPr txBox="1">
            <a:spLocks noChangeArrowheads="1"/>
          </p:cNvSpPr>
          <p:nvPr/>
        </p:nvSpPr>
        <p:spPr bwMode="auto">
          <a:xfrm>
            <a:off x="5885656" y="5427236"/>
            <a:ext cx="581025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723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4" name="Rectangle 37"/>
          <p:cNvSpPr>
            <a:spLocks noChangeArrowheads="1"/>
          </p:cNvSpPr>
          <p:nvPr/>
        </p:nvSpPr>
        <p:spPr bwMode="auto">
          <a:xfrm>
            <a:off x="461746" y="6459061"/>
            <a:ext cx="899795" cy="433070"/>
          </a:xfrm>
          <a:prstGeom prst="rect">
            <a:avLst/>
          </a:prstGeom>
          <a:gradFill flip="none" rotWithShape="1">
            <a:gsLst>
              <a:gs pos="0">
                <a:srgbClr val="FEFCE5"/>
              </a:gs>
              <a:gs pos="100000">
                <a:srgbClr val="FBF38B"/>
              </a:gs>
            </a:gsLst>
            <a:path path="circle">
              <a:fillToRect l="50000" t="50000" r="50000" b="50000"/>
            </a:path>
            <a:tileRect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CF6AA"/>
            </a:extrusionClr>
          </a:sp3d>
          <a:extLst/>
        </p:spPr>
        <p:txBody>
          <a:bodyPr wrap="none" anchor="ctr">
            <a:flatTx/>
          </a:bodyPr>
          <a:lstStyle/>
          <a:p>
            <a:pPr>
              <a:defRPr/>
            </a:pPr>
            <a:endParaRPr lang="zh-TW" altLang="en-US"/>
          </a:p>
        </p:txBody>
      </p:sp>
      <p:sp>
        <p:nvSpPr>
          <p:cNvPr id="115" name="Text Box 59"/>
          <p:cNvSpPr txBox="1">
            <a:spLocks noChangeArrowheads="1"/>
          </p:cNvSpPr>
          <p:nvPr/>
        </p:nvSpPr>
        <p:spPr bwMode="auto">
          <a:xfrm>
            <a:off x="381000" y="6434138"/>
            <a:ext cx="108902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ts val="1400"/>
              </a:lnSpc>
              <a:spcAft>
                <a:spcPts val="0"/>
              </a:spcAft>
              <a:defRPr/>
            </a:pPr>
            <a:r>
              <a:rPr lang="zh-TW" sz="1000" spc="-60" dirty="0">
                <a:solidFill>
                  <a:srgbClr val="000000"/>
                </a:solidFill>
                <a:latin typeface="新細明體"/>
                <a:ea typeface="標楷體"/>
                <a:cs typeface="Times New Roman"/>
              </a:rPr>
              <a:t>投資收益繳庫數</a:t>
            </a:r>
            <a:endParaRPr lang="zh-TW" sz="1200" dirty="0">
              <a:latin typeface="新細明體"/>
              <a:cs typeface="新細明體"/>
            </a:endParaRPr>
          </a:p>
          <a:p>
            <a:pPr algn="ctr">
              <a:lnSpc>
                <a:spcPts val="1400"/>
              </a:lnSpc>
              <a:spcAft>
                <a:spcPts val="0"/>
              </a:spcAft>
              <a:defRPr/>
            </a:pPr>
            <a:r>
              <a:rPr lang="en-US" sz="1000" dirty="0" smtClean="0">
                <a:solidFill>
                  <a:srgbClr val="000000"/>
                </a:solidFill>
                <a:latin typeface="標楷體"/>
                <a:cs typeface="Times New Roman"/>
              </a:rPr>
              <a:t>407</a:t>
            </a:r>
            <a:endParaRPr lang="zh-TW" sz="1200" dirty="0">
              <a:latin typeface="新細明體"/>
              <a:cs typeface="新細明體"/>
            </a:endParaRPr>
          </a:p>
        </p:txBody>
      </p:sp>
      <p:cxnSp>
        <p:nvCxnSpPr>
          <p:cNvPr id="2142" name="Line 15"/>
          <p:cNvCxnSpPr>
            <a:cxnSpLocks noChangeShapeType="1"/>
          </p:cNvCxnSpPr>
          <p:nvPr/>
        </p:nvCxnSpPr>
        <p:spPr bwMode="auto">
          <a:xfrm flipH="1">
            <a:off x="2748469" y="6173788"/>
            <a:ext cx="0" cy="13329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43" name="Line 16"/>
          <p:cNvCxnSpPr>
            <a:cxnSpLocks noChangeShapeType="1"/>
          </p:cNvCxnSpPr>
          <p:nvPr/>
        </p:nvCxnSpPr>
        <p:spPr bwMode="auto">
          <a:xfrm flipH="1">
            <a:off x="4224691" y="6173788"/>
            <a:ext cx="0" cy="13329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44" name="Line 17"/>
          <p:cNvCxnSpPr>
            <a:cxnSpLocks noChangeShapeType="1"/>
          </p:cNvCxnSpPr>
          <p:nvPr/>
        </p:nvCxnSpPr>
        <p:spPr bwMode="auto">
          <a:xfrm flipH="1">
            <a:off x="1992903" y="6173788"/>
            <a:ext cx="0" cy="13329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45" name="Rectangle 41"/>
          <p:cNvSpPr>
            <a:spLocks noChangeArrowheads="1"/>
          </p:cNvSpPr>
          <p:nvPr/>
        </p:nvSpPr>
        <p:spPr bwMode="auto">
          <a:xfrm>
            <a:off x="2547207" y="6413081"/>
            <a:ext cx="568262" cy="447484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50000">
                <a:srgbClr val="F7FFF7"/>
              </a:gs>
              <a:gs pos="100000">
                <a:srgbClr val="CCFFCC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CCFFCC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400"/>
          </a:p>
        </p:txBody>
      </p:sp>
      <p:sp>
        <p:nvSpPr>
          <p:cNvPr id="2146" name="Rectangle 42"/>
          <p:cNvSpPr>
            <a:spLocks noChangeArrowheads="1"/>
          </p:cNvSpPr>
          <p:nvPr/>
        </p:nvSpPr>
        <p:spPr bwMode="auto">
          <a:xfrm>
            <a:off x="3807542" y="6419428"/>
            <a:ext cx="568262" cy="447484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50000">
                <a:srgbClr val="F7FFF7"/>
              </a:gs>
              <a:gs pos="100000">
                <a:srgbClr val="CCFFCC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CCFFCC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400"/>
          </a:p>
        </p:txBody>
      </p:sp>
      <p:sp>
        <p:nvSpPr>
          <p:cNvPr id="2147" name="Rectangle 73"/>
          <p:cNvSpPr>
            <a:spLocks noChangeArrowheads="1"/>
          </p:cNvSpPr>
          <p:nvPr/>
        </p:nvSpPr>
        <p:spPr bwMode="auto">
          <a:xfrm>
            <a:off x="1667819" y="6419428"/>
            <a:ext cx="568262" cy="447484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50000">
                <a:srgbClr val="F7FFF7"/>
              </a:gs>
              <a:gs pos="100000">
                <a:srgbClr val="CCFFCC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D5FFD5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400"/>
          </a:p>
        </p:txBody>
      </p:sp>
      <p:sp>
        <p:nvSpPr>
          <p:cNvPr id="122" name="Text Box 78"/>
          <p:cNvSpPr txBox="1">
            <a:spLocks noChangeArrowheads="1"/>
          </p:cNvSpPr>
          <p:nvPr/>
        </p:nvSpPr>
        <p:spPr bwMode="auto">
          <a:xfrm>
            <a:off x="3658576" y="6363312"/>
            <a:ext cx="8794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ts val="1200"/>
              </a:lnSpc>
              <a:spcAft>
                <a:spcPts val="0"/>
              </a:spcAft>
              <a:defRPr/>
            </a:pPr>
            <a:r>
              <a:rPr lang="zh-TW" sz="950" spc="-80" dirty="0">
                <a:solidFill>
                  <a:srgbClr val="000000"/>
                </a:solidFill>
                <a:latin typeface="新細明體"/>
                <a:ea typeface="標楷體"/>
                <a:cs typeface="Times New Roman"/>
              </a:rPr>
              <a:t>撥充非營業</a:t>
            </a:r>
            <a:endParaRPr lang="zh-TW" sz="1200" dirty="0">
              <a:latin typeface="新細明體"/>
              <a:cs typeface="新細明體"/>
            </a:endParaRPr>
          </a:p>
          <a:p>
            <a:pPr algn="ctr">
              <a:lnSpc>
                <a:spcPts val="1200"/>
              </a:lnSpc>
              <a:spcAft>
                <a:spcPts val="0"/>
              </a:spcAft>
              <a:defRPr/>
            </a:pPr>
            <a:r>
              <a:rPr lang="zh-TW" sz="950" dirty="0">
                <a:solidFill>
                  <a:srgbClr val="000000"/>
                </a:solidFill>
                <a:latin typeface="新細明體"/>
                <a:ea typeface="標楷體"/>
                <a:cs typeface="Times New Roman"/>
              </a:rPr>
              <a:t>特種基金</a:t>
            </a:r>
            <a:endParaRPr lang="zh-TW" sz="1200" dirty="0">
              <a:latin typeface="新細明體"/>
              <a:cs typeface="新細明體"/>
            </a:endParaRPr>
          </a:p>
          <a:p>
            <a:pPr algn="ctr">
              <a:lnSpc>
                <a:spcPts val="1200"/>
              </a:lnSpc>
              <a:spcAft>
                <a:spcPts val="0"/>
              </a:spcAft>
              <a:defRPr/>
            </a:pPr>
            <a:r>
              <a:rPr lang="en-US" altLang="zh-TW" sz="1000" dirty="0" smtClean="0">
                <a:latin typeface="標楷體" panose="03000509000000000000" pitchFamily="65" charset="-120"/>
                <a:ea typeface="標楷體" panose="03000509000000000000" pitchFamily="65" charset="-120"/>
                <a:cs typeface="新細明體"/>
              </a:rPr>
              <a:t>598</a:t>
            </a:r>
            <a:endParaRPr lang="zh-TW" sz="1000" dirty="0">
              <a:latin typeface="標楷體" panose="03000509000000000000" pitchFamily="65" charset="-120"/>
              <a:ea typeface="標楷體" panose="03000509000000000000" pitchFamily="65" charset="-120"/>
              <a:cs typeface="新細明體"/>
            </a:endParaRPr>
          </a:p>
        </p:txBody>
      </p:sp>
      <p:sp>
        <p:nvSpPr>
          <p:cNvPr id="2149" name="Text Box 58"/>
          <p:cNvSpPr txBox="1">
            <a:spLocks noChangeArrowheads="1"/>
          </p:cNvSpPr>
          <p:nvPr/>
        </p:nvSpPr>
        <p:spPr bwMode="auto">
          <a:xfrm>
            <a:off x="2456117" y="6353902"/>
            <a:ext cx="771439" cy="553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zh-TW" altLang="zh-TW" sz="1000" dirty="0">
                <a:solidFill>
                  <a:srgbClr val="000000"/>
                </a:solidFill>
                <a:latin typeface="新細明體" charset="-120"/>
                <a:ea typeface="標楷體" pitchFamily="65" charset="-120"/>
                <a:cs typeface="Times New Roman" pitchFamily="18" charset="0"/>
              </a:rPr>
              <a:t>投資</a:t>
            </a:r>
            <a:endParaRPr lang="zh-TW" altLang="zh-TW" sz="1200" dirty="0">
              <a:latin typeface="新細明體" charset="-120"/>
              <a:ea typeface="標楷體" pitchFamily="65" charset="-120"/>
              <a:cs typeface="Times New Roman" pitchFamily="18" charset="0"/>
            </a:endParaRPr>
          </a:p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zh-TW" altLang="zh-TW" sz="1000" dirty="0" smtClean="0">
                <a:solidFill>
                  <a:srgbClr val="000000"/>
                </a:solidFill>
                <a:latin typeface="新細明體" charset="-120"/>
                <a:ea typeface="標楷體" pitchFamily="65" charset="-120"/>
                <a:cs typeface="Times New Roman" pitchFamily="18" charset="0"/>
              </a:rPr>
              <a:t>國營事業</a:t>
            </a:r>
            <a:r>
              <a:rPr lang="en-US" altLang="zh-TW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120</a:t>
            </a:r>
            <a:endParaRPr lang="zh-TW" altLang="zh-TW" sz="1200" dirty="0">
              <a:latin typeface="標楷體" pitchFamily="65" charset="-120"/>
              <a:ea typeface="標楷體" pitchFamily="65" charset="-120"/>
              <a:cs typeface="新細明體" charset="-120"/>
            </a:endParaRPr>
          </a:p>
        </p:txBody>
      </p:sp>
      <p:sp>
        <p:nvSpPr>
          <p:cNvPr id="2150" name="Text Box 79"/>
          <p:cNvSpPr txBox="1">
            <a:spLocks noChangeArrowheads="1"/>
          </p:cNvSpPr>
          <p:nvPr/>
        </p:nvSpPr>
        <p:spPr bwMode="auto">
          <a:xfrm>
            <a:off x="1589088" y="6369919"/>
            <a:ext cx="77143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zh-TW" altLang="zh-TW" sz="1000" dirty="0">
                <a:solidFill>
                  <a:srgbClr val="000000"/>
                </a:solidFill>
                <a:latin typeface="新細明體" charset="-120"/>
                <a:ea typeface="標楷體" pitchFamily="65" charset="-120"/>
                <a:cs typeface="Times New Roman" pitchFamily="18" charset="0"/>
              </a:rPr>
              <a:t>投資</a:t>
            </a:r>
            <a:endParaRPr lang="zh-TW" altLang="zh-TW" sz="1200" dirty="0">
              <a:latin typeface="新細明體" charset="-120"/>
              <a:ea typeface="標楷體" pitchFamily="65" charset="-120"/>
              <a:cs typeface="Times New Roman" pitchFamily="18" charset="0"/>
            </a:endParaRPr>
          </a:p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zh-TW" altLang="zh-TW" sz="1000" dirty="0">
                <a:solidFill>
                  <a:srgbClr val="000000"/>
                </a:solidFill>
                <a:latin typeface="新細明體" charset="-120"/>
                <a:ea typeface="標楷體" pitchFamily="65" charset="-120"/>
                <a:cs typeface="Times New Roman" pitchFamily="18" charset="0"/>
              </a:rPr>
              <a:t>民營事業</a:t>
            </a:r>
            <a:endParaRPr lang="zh-TW" altLang="zh-TW" sz="1200" dirty="0">
              <a:latin typeface="新細明體" charset="-120"/>
              <a:ea typeface="標楷體" pitchFamily="65" charset="-120"/>
              <a:cs typeface="Times New Roman" pitchFamily="18" charset="0"/>
            </a:endParaRPr>
          </a:p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en-US" altLang="zh-TW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4</a:t>
            </a:r>
            <a:endParaRPr lang="zh-TW" altLang="zh-TW" sz="1200" dirty="0">
              <a:latin typeface="新細明體" charset="-12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1" name="Rectangle 56"/>
          <p:cNvSpPr>
            <a:spLocks noChangeArrowheads="1"/>
          </p:cNvSpPr>
          <p:nvPr/>
        </p:nvSpPr>
        <p:spPr bwMode="auto">
          <a:xfrm rot="10970">
            <a:off x="4437862" y="3891372"/>
            <a:ext cx="3106197" cy="1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補助</a:t>
            </a: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及其他</a:t>
            </a: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支出 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865  (3.91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4" name="Rectangle 87"/>
          <p:cNvSpPr>
            <a:spLocks noChangeArrowheads="1"/>
          </p:cNvSpPr>
          <p:nvPr/>
        </p:nvSpPr>
        <p:spPr bwMode="auto">
          <a:xfrm rot="10970">
            <a:off x="4440125" y="3542067"/>
            <a:ext cx="2910111" cy="1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社區發展及環境保護</a:t>
            </a: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支出 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262  (1.18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2" name="Rectangle 85"/>
          <p:cNvSpPr>
            <a:spLocks noChangeArrowheads="1"/>
          </p:cNvSpPr>
          <p:nvPr/>
        </p:nvSpPr>
        <p:spPr bwMode="auto">
          <a:xfrm rot="10970">
            <a:off x="4444215" y="3744325"/>
            <a:ext cx="1723226" cy="1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債務</a:t>
            </a: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支出 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828  (3.74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57" name="Line 8"/>
          <p:cNvSpPr>
            <a:spLocks noChangeShapeType="1"/>
          </p:cNvSpPr>
          <p:nvPr/>
        </p:nvSpPr>
        <p:spPr bwMode="auto">
          <a:xfrm rot="10800000" flipH="1">
            <a:off x="4294447" y="4548865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98" name="Line 52"/>
          <p:cNvSpPr>
            <a:spLocks noChangeShapeType="1"/>
          </p:cNvSpPr>
          <p:nvPr/>
        </p:nvSpPr>
        <p:spPr bwMode="auto">
          <a:xfrm rot="10800000" flipH="1">
            <a:off x="4294447" y="5628327"/>
            <a:ext cx="179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09" name="Rectangle 128"/>
          <p:cNvSpPr>
            <a:spLocks noChangeArrowheads="1"/>
          </p:cNvSpPr>
          <p:nvPr/>
        </p:nvSpPr>
        <p:spPr bwMode="auto">
          <a:xfrm rot="10970">
            <a:off x="4436267" y="4046403"/>
            <a:ext cx="1929086" cy="1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退休撫卹</a:t>
            </a: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支出 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1,471  (6.65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0" name="Rectangle 129"/>
          <p:cNvSpPr>
            <a:spLocks noChangeArrowheads="1"/>
          </p:cNvSpPr>
          <p:nvPr/>
        </p:nvSpPr>
        <p:spPr bwMode="auto">
          <a:xfrm rot="10970">
            <a:off x="4438081" y="4253888"/>
            <a:ext cx="1928806" cy="1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一般政務</a:t>
            </a: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支出 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2,046  </a:t>
            </a: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9.24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2" name="Rectangle 131"/>
          <p:cNvSpPr>
            <a:spLocks noChangeArrowheads="1"/>
          </p:cNvSpPr>
          <p:nvPr/>
        </p:nvSpPr>
        <p:spPr bwMode="auto">
          <a:xfrm rot="10970">
            <a:off x="4448969" y="5482314"/>
            <a:ext cx="1320800" cy="32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社會福利支出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6,150  </a:t>
            </a: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27.78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94" name="Line 48"/>
          <p:cNvSpPr>
            <a:spLocks noChangeShapeType="1"/>
          </p:cNvSpPr>
          <p:nvPr/>
        </p:nvSpPr>
        <p:spPr bwMode="auto">
          <a:xfrm rot="10800000" flipH="1">
            <a:off x="1648465" y="4693237"/>
            <a:ext cx="187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1579728" y="4763276"/>
            <a:ext cx="259237" cy="283774"/>
            <a:chOff x="1593376" y="4722332"/>
            <a:chExt cx="259237" cy="283774"/>
          </a:xfrm>
        </p:grpSpPr>
        <p:sp>
          <p:nvSpPr>
            <p:cNvPr id="2169" name="Line 102"/>
            <p:cNvSpPr>
              <a:spLocks noChangeShapeType="1"/>
            </p:cNvSpPr>
            <p:nvPr/>
          </p:nvSpPr>
          <p:spPr bwMode="auto">
            <a:xfrm flipV="1">
              <a:off x="1685925" y="4722332"/>
              <a:ext cx="0" cy="280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+mn-ea"/>
                <a:ea typeface="+mn-ea"/>
              </a:endParaRPr>
            </a:p>
          </p:txBody>
        </p:sp>
        <p:sp>
          <p:nvSpPr>
            <p:cNvPr id="2170" name="Line 104"/>
            <p:cNvSpPr>
              <a:spLocks noChangeShapeType="1"/>
            </p:cNvSpPr>
            <p:nvPr/>
          </p:nvSpPr>
          <p:spPr bwMode="auto">
            <a:xfrm>
              <a:off x="1593376" y="5006106"/>
              <a:ext cx="90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+mn-ea"/>
                <a:ea typeface="+mn-ea"/>
              </a:endParaRPr>
            </a:p>
          </p:txBody>
        </p:sp>
        <p:sp>
          <p:nvSpPr>
            <p:cNvPr id="2171" name="Line 100"/>
            <p:cNvSpPr>
              <a:spLocks noChangeShapeType="1"/>
            </p:cNvSpPr>
            <p:nvPr/>
          </p:nvSpPr>
          <p:spPr bwMode="auto">
            <a:xfrm rot="10800000" flipH="1">
              <a:off x="1687513" y="4724857"/>
              <a:ext cx="165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>
                <a:latin typeface="+mn-ea"/>
                <a:ea typeface="+mn-ea"/>
              </a:endParaRPr>
            </a:p>
          </p:txBody>
        </p:sp>
      </p:grpSp>
      <p:sp>
        <p:nvSpPr>
          <p:cNvPr id="2172" name="Line 99"/>
          <p:cNvSpPr>
            <a:spLocks noChangeShapeType="1"/>
          </p:cNvSpPr>
          <p:nvPr/>
        </p:nvSpPr>
        <p:spPr bwMode="auto">
          <a:xfrm flipV="1">
            <a:off x="1663866" y="4266040"/>
            <a:ext cx="0" cy="3097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73" name="Line 100"/>
          <p:cNvSpPr>
            <a:spLocks noChangeShapeType="1"/>
          </p:cNvSpPr>
          <p:nvPr/>
        </p:nvSpPr>
        <p:spPr bwMode="auto">
          <a:xfrm rot="10800000" flipH="1">
            <a:off x="1668422" y="4577218"/>
            <a:ext cx="165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174" name="Line 101"/>
          <p:cNvSpPr>
            <a:spLocks noChangeShapeType="1"/>
          </p:cNvSpPr>
          <p:nvPr/>
        </p:nvSpPr>
        <p:spPr bwMode="auto">
          <a:xfrm>
            <a:off x="1571791" y="4266040"/>
            <a:ext cx="90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6187281" y="5677162"/>
            <a:ext cx="0" cy="49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85" name="Line 39"/>
          <p:cNvSpPr>
            <a:spLocks noChangeShapeType="1"/>
          </p:cNvSpPr>
          <p:nvPr/>
        </p:nvSpPr>
        <p:spPr bwMode="auto">
          <a:xfrm flipH="1">
            <a:off x="1754188" y="8378825"/>
            <a:ext cx="0" cy="13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sp>
        <p:nvSpPr>
          <p:cNvPr id="2072" name="Line 26"/>
          <p:cNvSpPr>
            <a:spLocks noChangeShapeType="1"/>
          </p:cNvSpPr>
          <p:nvPr/>
        </p:nvSpPr>
        <p:spPr bwMode="auto">
          <a:xfrm>
            <a:off x="5314950" y="8974138"/>
            <a:ext cx="0" cy="117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TW" altLang="en-US">
              <a:latin typeface="+mn-ea"/>
              <a:ea typeface="+mn-ea"/>
            </a:endParaRPr>
          </a:p>
        </p:txBody>
      </p:sp>
      <p:cxnSp>
        <p:nvCxnSpPr>
          <p:cNvPr id="147" name="AutoShape 123"/>
          <p:cNvCxnSpPr>
            <a:cxnSpLocks noChangeShapeType="1"/>
          </p:cNvCxnSpPr>
          <p:nvPr/>
        </p:nvCxnSpPr>
        <p:spPr bwMode="auto">
          <a:xfrm>
            <a:off x="4934986" y="2184015"/>
            <a:ext cx="2520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11" name="Rectangle 130"/>
          <p:cNvSpPr>
            <a:spLocks noChangeArrowheads="1"/>
          </p:cNvSpPr>
          <p:nvPr/>
        </p:nvSpPr>
        <p:spPr bwMode="auto">
          <a:xfrm rot="10970">
            <a:off x="4455319" y="4421429"/>
            <a:ext cx="1320800" cy="32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經濟發展支出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2,552  </a:t>
            </a: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11.53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Rectangle 86"/>
          <p:cNvSpPr>
            <a:spLocks noChangeArrowheads="1"/>
          </p:cNvSpPr>
          <p:nvPr/>
        </p:nvSpPr>
        <p:spPr bwMode="auto">
          <a:xfrm rot="10970">
            <a:off x="4455319" y="4735969"/>
            <a:ext cx="1320800" cy="32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國防支出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3,546  </a:t>
            </a: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16.02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" name="Rectangle 131"/>
          <p:cNvSpPr>
            <a:spLocks noChangeArrowheads="1"/>
          </p:cNvSpPr>
          <p:nvPr/>
        </p:nvSpPr>
        <p:spPr bwMode="auto">
          <a:xfrm rot="10970">
            <a:off x="4456906" y="5085765"/>
            <a:ext cx="1320800" cy="32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教育科學文化支出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4,414  (19.94</a:t>
            </a:r>
            <a:r>
              <a:rPr lang="zh-TW" altLang="en-US" sz="100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5" name="Text Box 33"/>
          <p:cNvSpPr txBox="1">
            <a:spLocks noChangeArrowheads="1"/>
          </p:cNvSpPr>
          <p:nvPr/>
        </p:nvSpPr>
        <p:spPr bwMode="auto">
          <a:xfrm>
            <a:off x="2726758" y="7769224"/>
            <a:ext cx="7461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營業部分</a:t>
            </a:r>
          </a:p>
        </p:txBody>
      </p:sp>
      <p:sp>
        <p:nvSpPr>
          <p:cNvPr id="2076" name="Text Box 34"/>
          <p:cNvSpPr txBox="1">
            <a:spLocks noChangeArrowheads="1"/>
          </p:cNvSpPr>
          <p:nvPr/>
        </p:nvSpPr>
        <p:spPr bwMode="auto">
          <a:xfrm>
            <a:off x="3359867" y="7769428"/>
            <a:ext cx="8953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非營業部分</a:t>
            </a:r>
          </a:p>
        </p:txBody>
      </p:sp>
      <p:sp>
        <p:nvSpPr>
          <p:cNvPr id="110" name="Text Box 18"/>
          <p:cNvSpPr txBox="1">
            <a:spLocks noChangeArrowheads="1"/>
          </p:cNvSpPr>
          <p:nvPr/>
        </p:nvSpPr>
        <p:spPr bwMode="auto">
          <a:xfrm>
            <a:off x="2721383" y="669925"/>
            <a:ext cx="1828597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300" b="1" dirty="0" smtClean="0">
                <a:latin typeface="標楷體" pitchFamily="65" charset="-120"/>
                <a:ea typeface="標楷體" pitchFamily="65" charset="-120"/>
              </a:rPr>
              <a:t>中華民國 </a:t>
            </a:r>
            <a:r>
              <a:rPr lang="en-US" altLang="zh-TW" sz="1300" b="1" smtClean="0">
                <a:latin typeface="標楷體" pitchFamily="65" charset="-120"/>
                <a:ea typeface="標楷體" pitchFamily="65" charset="-120"/>
              </a:rPr>
              <a:t>111 </a:t>
            </a:r>
            <a:r>
              <a:rPr lang="zh-TW" altLang="en-US" sz="1300" b="1" dirty="0">
                <a:latin typeface="標楷體" pitchFamily="65" charset="-120"/>
                <a:ea typeface="標楷體" pitchFamily="65" charset="-120"/>
              </a:rPr>
              <a:t>年度</a:t>
            </a:r>
          </a:p>
        </p:txBody>
      </p:sp>
      <p:graphicFrame>
        <p:nvGraphicFramePr>
          <p:cNvPr id="136" name="圖表 1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241487"/>
              </p:ext>
            </p:extLst>
          </p:nvPr>
        </p:nvGraphicFramePr>
        <p:xfrm>
          <a:off x="5115600" y="1224000"/>
          <a:ext cx="1512000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Text Box 117"/>
          <p:cNvSpPr txBox="1">
            <a:spLocks noChangeArrowheads="1"/>
          </p:cNvSpPr>
          <p:nvPr/>
        </p:nvSpPr>
        <p:spPr bwMode="auto">
          <a:xfrm>
            <a:off x="5104397" y="2159674"/>
            <a:ext cx="759218" cy="271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 eaLnBrk="1" fontAlgn="ctr" hangingPunct="1">
              <a:lnSpc>
                <a:spcPts val="1400"/>
              </a:lnSpc>
              <a:spcBef>
                <a:spcPct val="0"/>
              </a:spcBef>
              <a:buFontTx/>
              <a:buNone/>
              <a:defRPr/>
            </a:pPr>
            <a:r>
              <a:rPr lang="zh-TW" altLang="en-US" sz="900" kern="1400" spc="-110" dirty="0" smtClean="0">
                <a:latin typeface="標楷體" pitchFamily="65" charset="-120"/>
                <a:ea typeface="標楷體" pitchFamily="65" charset="-120"/>
              </a:rPr>
              <a:t>賸餘</a:t>
            </a:r>
            <a:r>
              <a:rPr lang="zh-TW" altLang="en-US" sz="9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900" dirty="0" smtClean="0">
                <a:latin typeface="標楷體" pitchFamily="65" charset="-120"/>
                <a:ea typeface="標楷體" pitchFamily="65" charset="-120"/>
              </a:rPr>
              <a:t>4,992</a:t>
            </a:r>
            <a:endParaRPr lang="zh-TW" altLang="en-US" sz="900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8" name="文字方塊 1"/>
          <p:cNvSpPr txBox="1"/>
          <p:nvPr/>
        </p:nvSpPr>
        <p:spPr>
          <a:xfrm>
            <a:off x="5833606" y="1705607"/>
            <a:ext cx="585788" cy="454025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080"/>
              </a:lnSpc>
              <a:defRPr/>
            </a:pPr>
            <a:r>
              <a:rPr lang="zh-TW" altLang="en-US" sz="900" spc="-100" dirty="0">
                <a:latin typeface="標楷體" pitchFamily="65" charset="-120"/>
                <a:ea typeface="標楷體" pitchFamily="65" charset="-120"/>
              </a:rPr>
              <a:t>債務之償還</a:t>
            </a:r>
            <a:endParaRPr lang="en-US" altLang="zh-TW" sz="900" spc="-100" dirty="0">
              <a:latin typeface="標楷體" pitchFamily="65" charset="-120"/>
              <a:ea typeface="標楷體" pitchFamily="65" charset="-120"/>
            </a:endParaRPr>
          </a:p>
          <a:p>
            <a:pPr algn="ctr">
              <a:lnSpc>
                <a:spcPts val="1080"/>
              </a:lnSpc>
              <a:defRPr/>
            </a:pPr>
            <a:r>
              <a:rPr lang="en-US" altLang="zh-TW" sz="900" dirty="0" smtClean="0">
                <a:latin typeface="標楷體" pitchFamily="65" charset="-120"/>
                <a:ea typeface="標楷體" pitchFamily="65" charset="-120"/>
              </a:rPr>
              <a:t>1,500</a:t>
            </a:r>
            <a:endParaRPr lang="zh-TW" altLang="en-US" sz="9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46" name="文字方塊 1"/>
          <p:cNvSpPr txBox="1"/>
          <p:nvPr/>
        </p:nvSpPr>
        <p:spPr>
          <a:xfrm>
            <a:off x="5834016" y="2179205"/>
            <a:ext cx="585788" cy="405923"/>
          </a:xfrm>
          <a:prstGeom prst="rect">
            <a:avLst/>
          </a:prstGeom>
        </p:spPr>
        <p:txBody>
          <a:bodyPr wrap="non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400"/>
              </a:lnSpc>
              <a:defRPr/>
            </a:pPr>
            <a:r>
              <a:rPr lang="zh-TW" altLang="en-US" sz="900" dirty="0" smtClean="0">
                <a:latin typeface="標楷體" pitchFamily="65" charset="-120"/>
                <a:ea typeface="標楷體" pitchFamily="65" charset="-120"/>
              </a:rPr>
              <a:t>收支賸餘</a:t>
            </a:r>
            <a:endParaRPr lang="en-US" altLang="zh-TW" sz="900" dirty="0" smtClean="0">
              <a:latin typeface="標楷體" pitchFamily="65" charset="-120"/>
              <a:ea typeface="標楷體" pitchFamily="65" charset="-120"/>
            </a:endParaRPr>
          </a:p>
          <a:p>
            <a:pPr algn="ctr">
              <a:lnSpc>
                <a:spcPts val="1400"/>
              </a:lnSpc>
              <a:defRPr/>
            </a:pPr>
            <a:r>
              <a:rPr lang="en-US" altLang="zh-TW" sz="900" dirty="0" smtClean="0">
                <a:latin typeface="標楷體" pitchFamily="65" charset="-120"/>
                <a:ea typeface="標楷體" pitchFamily="65" charset="-120"/>
              </a:rPr>
              <a:t>3,492</a:t>
            </a:r>
            <a:endParaRPr lang="zh-TW" altLang="en-US" sz="9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153981" y="3102281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 b="1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歲 入</a:t>
            </a:r>
          </a:p>
        </p:txBody>
      </p:sp>
      <p:sp>
        <p:nvSpPr>
          <p:cNvPr id="18" name="Text Box 104"/>
          <p:cNvSpPr txBox="1">
            <a:spLocks noChangeArrowheads="1"/>
          </p:cNvSpPr>
          <p:nvPr/>
        </p:nvSpPr>
        <p:spPr bwMode="auto">
          <a:xfrm>
            <a:off x="3236382" y="4524008"/>
            <a:ext cx="647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 b="1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歲 出</a:t>
            </a:r>
          </a:p>
        </p:txBody>
      </p:sp>
      <p:graphicFrame>
        <p:nvGraphicFramePr>
          <p:cNvPr id="124" name="營業圖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2463756"/>
              </p:ext>
            </p:extLst>
          </p:nvPr>
        </p:nvGraphicFramePr>
        <p:xfrm>
          <a:off x="817200" y="6976800"/>
          <a:ext cx="1375200" cy="146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11" name="文字方塊 2147"/>
          <p:cNvSpPr txBox="1"/>
          <p:nvPr/>
        </p:nvSpPr>
        <p:spPr>
          <a:xfrm>
            <a:off x="863601" y="7549470"/>
            <a:ext cx="598487" cy="29210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  <a:defRPr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總收入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algn="ctr">
              <a:lnSpc>
                <a:spcPts val="1300"/>
              </a:lnSpc>
              <a:defRPr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33,213</a:t>
            </a:r>
            <a:endParaRPr lang="zh-TW" altLang="en-US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2" name="文字方塊 2147"/>
          <p:cNvSpPr txBox="1"/>
          <p:nvPr/>
        </p:nvSpPr>
        <p:spPr>
          <a:xfrm>
            <a:off x="1444012" y="7546715"/>
            <a:ext cx="596900" cy="29210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  <a:defRPr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總支出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algn="ctr">
              <a:lnSpc>
                <a:spcPts val="1300"/>
              </a:lnSpc>
              <a:defRPr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34,620</a:t>
            </a:r>
            <a:endParaRPr lang="zh-TW" altLang="en-US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3" name="文字方塊 2147"/>
          <p:cNvSpPr txBox="1"/>
          <p:nvPr/>
        </p:nvSpPr>
        <p:spPr>
          <a:xfrm>
            <a:off x="869044" y="8214824"/>
            <a:ext cx="587375" cy="150813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淨損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1,406</a:t>
            </a:r>
            <a:endParaRPr lang="zh-TW" altLang="en-US" sz="1000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125" name="非營業圖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6996882"/>
              </p:ext>
            </p:extLst>
          </p:nvPr>
        </p:nvGraphicFramePr>
        <p:xfrm>
          <a:off x="4593600" y="6976800"/>
          <a:ext cx="1376346" cy="145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16" name="文字方塊 2147"/>
          <p:cNvSpPr txBox="1"/>
          <p:nvPr/>
        </p:nvSpPr>
        <p:spPr>
          <a:xfrm>
            <a:off x="4652963" y="7547427"/>
            <a:ext cx="593725" cy="32226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  <a:defRPr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總收入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algn="ctr">
              <a:lnSpc>
                <a:spcPts val="1300"/>
              </a:lnSpc>
              <a:defRPr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37,284</a:t>
            </a:r>
            <a:endParaRPr lang="zh-TW" altLang="en-US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7" name="文字方塊 2147"/>
          <p:cNvSpPr txBox="1"/>
          <p:nvPr/>
        </p:nvSpPr>
        <p:spPr>
          <a:xfrm>
            <a:off x="5214144" y="7547201"/>
            <a:ext cx="600075" cy="32226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300"/>
              </a:lnSpc>
              <a:defRPr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總支出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algn="ctr">
              <a:lnSpc>
                <a:spcPts val="1300"/>
              </a:lnSpc>
              <a:defRPr/>
            </a:pP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35,985</a:t>
            </a:r>
            <a:endParaRPr lang="zh-TW" altLang="en-US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8" name="文字方塊 2147"/>
          <p:cNvSpPr txBox="1"/>
          <p:nvPr/>
        </p:nvSpPr>
        <p:spPr>
          <a:xfrm>
            <a:off x="5222534" y="8214824"/>
            <a:ext cx="593725" cy="161925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TW" altLang="en-US" sz="1000" dirty="0" smtClean="0">
                <a:latin typeface="標楷體" pitchFamily="65" charset="-120"/>
                <a:ea typeface="標楷體" pitchFamily="65" charset="-120"/>
              </a:rPr>
              <a:t>賸餘</a:t>
            </a:r>
            <a:r>
              <a:rPr lang="en-US" altLang="zh-TW" sz="1000" dirty="0" smtClean="0">
                <a:latin typeface="標楷體" pitchFamily="65" charset="-120"/>
                <a:ea typeface="標楷體" pitchFamily="65" charset="-120"/>
              </a:rPr>
              <a:t>1,298</a:t>
            </a:r>
            <a:endParaRPr lang="zh-TW" altLang="en-US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9" name="Text Box 117"/>
          <p:cNvSpPr txBox="1">
            <a:spLocks noChangeArrowheads="1"/>
          </p:cNvSpPr>
          <p:nvPr/>
        </p:nvSpPr>
        <p:spPr bwMode="auto">
          <a:xfrm>
            <a:off x="5160772" y="1975973"/>
            <a:ext cx="659206" cy="271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defTabSz="76200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dist" eaLnBrk="1" fontAlgn="ctr" hangingPunct="1">
              <a:lnSpc>
                <a:spcPts val="1400"/>
              </a:lnSpc>
              <a:spcBef>
                <a:spcPct val="0"/>
              </a:spcBef>
              <a:buFontTx/>
              <a:buNone/>
              <a:defRPr/>
            </a:pPr>
            <a:r>
              <a:rPr lang="zh-TW" altLang="en-US" sz="900" kern="1400" spc="-110" dirty="0" smtClean="0">
                <a:latin typeface="標楷體" pitchFamily="65" charset="-120"/>
                <a:ea typeface="標楷體" pitchFamily="65" charset="-120"/>
              </a:rPr>
              <a:t>歲入歲出</a:t>
            </a:r>
            <a:endParaRPr lang="en-US" altLang="zh-TW" sz="900" kern="1400" spc="-110" dirty="0" smtClean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0000"/>
          </a:solidFill>
          <a:prstDash val="solid"/>
          <a:round/>
          <a:headEnd type="triangle" w="sm" len="sm"/>
          <a:tailEnd type="triangl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0000"/>
          </a:solidFill>
          <a:prstDash val="solid"/>
          <a:round/>
          <a:headEnd type="triangle" w="sm" len="sm"/>
          <a:tailEnd type="triangl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9662</TotalTime>
  <Words>214</Words>
  <Application>Microsoft Office PowerPoint</Application>
  <PresentationFormat>自訂</PresentationFormat>
  <Paragraphs>66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5" baseType="lpstr">
      <vt:lpstr>新細明體</vt:lpstr>
      <vt:lpstr>標楷體</vt:lpstr>
      <vt:lpstr>Times New Roman</vt:lpstr>
      <vt:lpstr>預設簡報設計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無投影片標題</dc:title>
  <dc:creator>user</dc:creator>
  <cp:lastModifiedBy>王志晨</cp:lastModifiedBy>
  <cp:revision>2133</cp:revision>
  <cp:lastPrinted>2023-07-03T02:06:20Z</cp:lastPrinted>
  <dcterms:created xsi:type="dcterms:W3CDTF">2004-01-05T06:56:09Z</dcterms:created>
  <dcterms:modified xsi:type="dcterms:W3CDTF">2023-07-03T02:06:22Z</dcterms:modified>
</cp:coreProperties>
</file>